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Lst>
  <p:sldSz cx="10688638" cy="7559675"/>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125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2968752" y="30480"/>
            <a:ext cx="7607808" cy="859536"/>
          </a:xfrm>
          <a:prstGeom prst="rect">
            <a:avLst/>
          </a:prstGeom>
        </p:spPr>
        <p:txBody>
          <a:bodyPr lIns="0" tIns="0" rIns="0" bIns="0">
            <a:noAutofit/>
          </a:bodyPr>
          <a:lstStyle/>
          <a:p>
            <a:pPr marL="5395468" indent="0"/>
            <a:r>
              <a:rPr lang="vi" sz="950">
                <a:latin typeface="Times New Roman"/>
              </a:rPr>
              <a:t>số: 1157/SGTVT-VP</a:t>
            </a:r>
          </a:p>
          <a:p>
            <a:pPr marL="5395468" indent="0">
              <a:spcAft>
                <a:spcPts val="420"/>
              </a:spcAft>
            </a:pPr>
            <a:r>
              <a:rPr lang="vi" sz="950">
                <a:latin typeface="Times New Roman"/>
              </a:rPr>
              <a:t>Thời gian ký: 2024-05-13T09:41:21+07:00</a:t>
            </a:r>
          </a:p>
          <a:p>
            <a:pPr indent="0" algn="ctr">
              <a:lnSpc>
                <a:spcPts val="1272"/>
              </a:lnSpc>
            </a:pPr>
            <a:r>
              <a:rPr lang="vi" sz="900" b="1">
                <a:latin typeface="Times New Roman"/>
              </a:rPr>
              <a:t>DANH SÁCH THÍ SINH ĐĂNG KÝ Dự TUYỂN CÔNG CHỨC NĂM 2024 Địa chỉ dự tuyến: Sở Giao thông vận tải</a:t>
            </a:r>
          </a:p>
          <a:p>
            <a:pPr indent="0" algn="ctr"/>
            <a:r>
              <a:rPr lang="vi" sz="900" i="1">
                <a:latin typeface="Times New Roman"/>
              </a:rPr>
              <a:t>(Kèm theo văn bản sốH 1</a:t>
            </a:r>
            <a:r>
              <a:rPr lang="vi" sz="950">
                <a:latin typeface="Times New Roman"/>
              </a:rPr>
              <a:t> 7 7</a:t>
            </a:r>
            <a:r>
              <a:rPr lang="vi" sz="900" i="1">
                <a:latin typeface="Times New Roman"/>
              </a:rPr>
              <a:t>/SGTVT-VP ngày 3tháng 5 năm 2024 của Sở Giao thông vận tải)</a:t>
            </a:r>
          </a:p>
        </p:txBody>
      </p:sp>
      <p:graphicFrame>
        <p:nvGraphicFramePr>
          <p:cNvPr id="3" name="Table 2"/>
          <p:cNvGraphicFramePr>
            <a:graphicFrameLocks noGrp="1"/>
          </p:cNvGraphicFramePr>
          <p:nvPr/>
        </p:nvGraphicFramePr>
        <p:xfrm>
          <a:off x="198120" y="1066800"/>
          <a:ext cx="10174224" cy="5986272"/>
        </p:xfrm>
        <a:graphic>
          <a:graphicData uri="http://schemas.openxmlformats.org/drawingml/2006/table">
            <a:tbl>
              <a:tblPr/>
              <a:tblGrid>
                <a:gridCol w="228600"/>
                <a:gridCol w="1219200"/>
                <a:gridCol w="533400"/>
                <a:gridCol w="478536"/>
                <a:gridCol w="350520"/>
                <a:gridCol w="829056"/>
                <a:gridCol w="326136"/>
                <a:gridCol w="323088"/>
                <a:gridCol w="362712"/>
                <a:gridCol w="707136"/>
                <a:gridCol w="298704"/>
                <a:gridCol w="271272"/>
                <a:gridCol w="332232"/>
                <a:gridCol w="350520"/>
                <a:gridCol w="685800"/>
                <a:gridCol w="396240"/>
                <a:gridCol w="374904"/>
                <a:gridCol w="402336"/>
                <a:gridCol w="420624"/>
                <a:gridCol w="420624"/>
                <a:gridCol w="557784"/>
                <a:gridCol w="304800"/>
              </a:tblGrid>
              <a:tr h="234696">
                <a:tc rowSpan="2">
                  <a:txBody>
                    <a:bodyPr/>
                    <a:lstStyle/>
                    <a:p>
                      <a:pPr indent="0"/>
                      <a:r>
                        <a:rPr lang="vi" sz="600">
                          <a:latin typeface="Times New Roman"/>
                        </a:rPr>
                        <a:t>STT</a:t>
                      </a:r>
                    </a:p>
                  </a:txBody>
                  <a:tcPr marL="0" marR="0" marT="0" marB="0" anchor="ctr"/>
                </a:tc>
                <a:tc rowSpan="2">
                  <a:txBody>
                    <a:bodyPr/>
                    <a:lstStyle/>
                    <a:p>
                      <a:pPr indent="0" algn="ctr"/>
                      <a:r>
                        <a:rPr lang="vi" sz="600">
                          <a:latin typeface="Times New Roman"/>
                        </a:rPr>
                        <a:t>Họ và tên</a:t>
                      </a:r>
                    </a:p>
                    <a:p>
                      <a:pPr marR="177800" indent="0" algn="r"/>
                      <a:r>
                        <a:rPr lang="vi" sz="600">
                          <a:latin typeface="Times New Roman"/>
                        </a:rPr>
                        <a:t>(Xếp tên theo cột riêng)</a:t>
                      </a:r>
                    </a:p>
                  </a:txBody>
                  <a:tcPr marL="0" marR="0" marT="0" marB="0" anchor="ctr"/>
                </a:tc>
                <a:tc gridSpan="2">
                  <a:txBody>
                    <a:bodyPr/>
                    <a:lstStyle/>
                    <a:p>
                      <a:pPr marL="88900" indent="0"/>
                      <a:r>
                        <a:rPr lang="vi" sz="600">
                          <a:latin typeface="Times New Roman"/>
                        </a:rPr>
                        <a:t>Ngày, tháng, năm sinh</a:t>
                      </a:r>
                    </a:p>
                  </a:txBody>
                  <a:tcPr marL="0" marR="0" marT="0" marB="0" anchor="ctr"/>
                </a:tc>
                <a:tc hMerge="1">
                  <a:txBody>
                    <a:bodyPr/>
                    <a:lstStyle/>
                    <a:p>
                      <a:endParaRPr sz="1200"/>
                    </a:p>
                  </a:txBody>
                  <a:tcPr marL="0" marR="0" marT="0" marB="0"/>
                </a:tc>
                <a:tc rowSpan="2">
                  <a:txBody>
                    <a:bodyPr/>
                    <a:lstStyle/>
                    <a:p>
                      <a:pPr indent="0"/>
                      <a:r>
                        <a:rPr lang="vi" sz="600">
                          <a:latin typeface="Times New Roman"/>
                        </a:rPr>
                        <a:t>Dân tộc</a:t>
                      </a:r>
                    </a:p>
                  </a:txBody>
                  <a:tcPr marL="0" marR="0" marT="0" marB="0" anchor="ctr"/>
                </a:tc>
                <a:tc rowSpan="2">
                  <a:txBody>
                    <a:bodyPr/>
                    <a:lstStyle/>
                    <a:p>
                      <a:pPr indent="0" algn="ctr"/>
                      <a:r>
                        <a:rPr lang="vi" sz="600">
                          <a:latin typeface="Times New Roman"/>
                        </a:rPr>
                        <a:t>Quê quán</a:t>
                      </a:r>
                    </a:p>
                  </a:txBody>
                  <a:tcPr marL="0" marR="0" marT="0" marB="0" anchor="ctr"/>
                </a:tc>
                <a:tc gridSpan="2">
                  <a:txBody>
                    <a:bodyPr/>
                    <a:lstStyle/>
                    <a:p>
                      <a:pPr indent="0" algn="ctr">
                        <a:lnSpc>
                          <a:spcPts val="864"/>
                        </a:lnSpc>
                      </a:pPr>
                      <a:r>
                        <a:rPr lang="vi" sz="600">
                          <a:latin typeface="Times New Roman"/>
                        </a:rPr>
                        <a:t>Hộ khẩu thường trú</a:t>
                      </a:r>
                    </a:p>
                  </a:txBody>
                  <a:tcPr marL="0" marR="0" marT="0" marB="0"/>
                </a:tc>
                <a:tc hMerge="1">
                  <a:txBody>
                    <a:bodyPr/>
                    <a:lstStyle/>
                    <a:p>
                      <a:endParaRPr sz="1200"/>
                    </a:p>
                  </a:txBody>
                  <a:tcPr marL="0" marR="0" marT="0" marB="0"/>
                </a:tc>
                <a:tc rowSpan="2">
                  <a:txBody>
                    <a:bodyPr/>
                    <a:lstStyle/>
                    <a:p>
                      <a:pPr indent="0" algn="just">
                        <a:lnSpc>
                          <a:spcPts val="840"/>
                        </a:lnSpc>
                      </a:pPr>
                      <a:r>
                        <a:rPr lang="vi" sz="600">
                          <a:latin typeface="Times New Roman"/>
                        </a:rPr>
                        <a:t>Trình độ văn hóa</a:t>
                      </a:r>
                    </a:p>
                  </a:txBody>
                  <a:tcPr marL="0" marR="0" marT="0" marB="0" anchor="ctr"/>
                </a:tc>
                <a:tc gridSpan="4">
                  <a:txBody>
                    <a:bodyPr/>
                    <a:lstStyle/>
                    <a:p>
                      <a:pPr indent="0" algn="ctr"/>
                      <a:r>
                        <a:rPr lang="vi" sz="600">
                          <a:latin typeface="Times New Roman"/>
                        </a:rPr>
                        <a:t>Trình độ đào tạo các mặt</a:t>
                      </a:r>
                    </a:p>
                  </a:txBody>
                  <a:tcPr marL="0" marR="0" marT="0" marB="0" anchor="ctr"/>
                </a:tc>
                <a:tc hMerge="1">
                  <a:txBody>
                    <a:bodyPr/>
                    <a:lstStyle/>
                    <a:p>
                      <a:endParaRPr sz="1200"/>
                    </a:p>
                  </a:txBody>
                  <a:tcPr marL="0" marR="0" marT="0" marB="0"/>
                </a:tc>
                <a:tc hMerge="1">
                  <a:txBody>
                    <a:bodyPr/>
                    <a:lstStyle/>
                    <a:p>
                      <a:endParaRPr sz="1200"/>
                    </a:p>
                  </a:txBody>
                  <a:tcPr marL="0" marR="0" marT="0" marB="0"/>
                </a:tc>
                <a:tc hMerge="1">
                  <a:txBody>
                    <a:bodyPr/>
                    <a:lstStyle/>
                    <a:p>
                      <a:endParaRPr sz="1200"/>
                    </a:p>
                  </a:txBody>
                  <a:tcPr marL="0" marR="0" marT="0" marB="0"/>
                </a:tc>
                <a:tc rowSpan="2">
                  <a:txBody>
                    <a:bodyPr/>
                    <a:lstStyle/>
                    <a:p>
                      <a:pPr indent="0" algn="ctr">
                        <a:lnSpc>
                          <a:spcPts val="840"/>
                        </a:lnSpc>
                      </a:pPr>
                      <a:r>
                        <a:rPr lang="vi" sz="600">
                          <a:latin typeface="Times New Roman"/>
                        </a:rPr>
                        <a:t>Hình thức đào tạo chuyên môn</a:t>
                      </a:r>
                    </a:p>
                  </a:txBody>
                  <a:tcPr marL="0" marR="0" marT="0" marB="0" anchor="ctr"/>
                </a:tc>
                <a:tc gridSpan="2">
                  <a:txBody>
                    <a:bodyPr/>
                    <a:lstStyle/>
                    <a:p>
                      <a:pPr indent="0" algn="ctr">
                        <a:lnSpc>
                          <a:spcPts val="864"/>
                        </a:lnSpc>
                      </a:pPr>
                      <a:r>
                        <a:rPr lang="vi" sz="600">
                          <a:latin typeface="Times New Roman"/>
                        </a:rPr>
                        <a:t>Trường đào tạo chuyên môn</a:t>
                      </a:r>
                    </a:p>
                  </a:txBody>
                  <a:tcPr marL="0" marR="0" marT="0" marB="0"/>
                </a:tc>
                <a:tc hMerge="1">
                  <a:txBody>
                    <a:bodyPr/>
                    <a:lstStyle/>
                    <a:p>
                      <a:endParaRPr sz="1200"/>
                    </a:p>
                  </a:txBody>
                  <a:tcPr marL="0" marR="0" marT="0" marB="0"/>
                </a:tc>
                <a:tc rowSpan="2">
                  <a:txBody>
                    <a:bodyPr/>
                    <a:lstStyle/>
                    <a:p>
                      <a:pPr marL="101600" indent="0">
                        <a:lnSpc>
                          <a:spcPts val="840"/>
                        </a:lnSpc>
                      </a:pPr>
                      <a:r>
                        <a:rPr lang="vi" sz="600">
                          <a:latin typeface="Times New Roman"/>
                        </a:rPr>
                        <a:t>xếp</a:t>
                      </a:r>
                    </a:p>
                    <a:p>
                      <a:pPr indent="0" algn="just">
                        <a:lnSpc>
                          <a:spcPts val="840"/>
                        </a:lnSpc>
                      </a:pPr>
                      <a:r>
                        <a:rPr lang="vi" sz="600">
                          <a:latin typeface="Times New Roman"/>
                        </a:rPr>
                        <a:t>hạng tốt nghiệp</a:t>
                      </a:r>
                    </a:p>
                  </a:txBody>
                  <a:tcPr marL="0" marR="0" marT="0" marB="0" anchor="ctr"/>
                </a:tc>
                <a:tc rowSpan="2">
                  <a:txBody>
                    <a:bodyPr/>
                    <a:lstStyle/>
                    <a:p>
                      <a:pPr marL="152400" indent="0">
                        <a:lnSpc>
                          <a:spcPts val="840"/>
                        </a:lnSpc>
                      </a:pPr>
                      <a:r>
                        <a:rPr lang="vi" sz="600">
                          <a:latin typeface="Times New Roman"/>
                        </a:rPr>
                        <a:t>Đối</a:t>
                      </a:r>
                    </a:p>
                    <a:p>
                      <a:pPr indent="0" algn="ctr">
                        <a:lnSpc>
                          <a:spcPts val="840"/>
                        </a:lnSpc>
                      </a:pPr>
                      <a:r>
                        <a:rPr lang="vi" sz="600">
                          <a:latin typeface="Times New Roman"/>
                        </a:rPr>
                        <a:t>tượng ưu tiên</a:t>
                      </a:r>
                    </a:p>
                  </a:txBody>
                  <a:tcPr marL="0" marR="0" marT="0" marB="0" anchor="ctr"/>
                </a:tc>
                <a:tc rowSpan="2">
                  <a:txBody>
                    <a:bodyPr/>
                    <a:lstStyle/>
                    <a:p>
                      <a:pPr indent="0" algn="just">
                        <a:lnSpc>
                          <a:spcPts val="840"/>
                        </a:lnSpc>
                      </a:pPr>
                      <a:r>
                        <a:rPr lang="vi" sz="600">
                          <a:latin typeface="Times New Roman"/>
                        </a:rPr>
                        <a:t>Tên ngạch công chức dự tuyển</a:t>
                      </a:r>
                    </a:p>
                  </a:txBody>
                  <a:tcPr marL="0" marR="0" marT="0" marB="0" anchor="ctr"/>
                </a:tc>
                <a:tc rowSpan="2">
                  <a:txBody>
                    <a:bodyPr/>
                    <a:lstStyle/>
                    <a:p>
                      <a:pPr indent="0" algn="r">
                        <a:lnSpc>
                          <a:spcPts val="840"/>
                        </a:lnSpc>
                      </a:pPr>
                      <a:r>
                        <a:rPr lang="vi" sz="600">
                          <a:latin typeface="Times New Roman"/>
                        </a:rPr>
                        <a:t>Mã ngạch công chức dự tuyển</a:t>
                      </a:r>
                    </a:p>
                  </a:txBody>
                  <a:tcPr marL="0" marR="0" marT="0" marB="0" anchor="ctr"/>
                </a:tc>
                <a:tc rowSpan="2">
                  <a:txBody>
                    <a:bodyPr/>
                    <a:lstStyle/>
                    <a:p>
                      <a:pPr indent="0" algn="ctr">
                        <a:lnSpc>
                          <a:spcPts val="840"/>
                        </a:lnSpc>
                      </a:pPr>
                      <a:r>
                        <a:rPr lang="vi" sz="600">
                          <a:latin typeface="Times New Roman"/>
                        </a:rPr>
                        <a:t>Số điện thoại liện hệ</a:t>
                      </a:r>
                    </a:p>
                  </a:txBody>
                  <a:tcPr marL="0" marR="0" marT="0" marB="0" anchor="ctr"/>
                </a:tc>
                <a:tc rowSpan="2">
                  <a:txBody>
                    <a:bodyPr/>
                    <a:lstStyle/>
                    <a:p>
                      <a:pPr marL="88900" indent="0"/>
                      <a:r>
                        <a:rPr lang="vi" sz="600">
                          <a:latin typeface="Times New Roman"/>
                        </a:rPr>
                        <a:t>Ghi</a:t>
                      </a:r>
                    </a:p>
                    <a:p>
                      <a:pPr marL="88900" indent="0"/>
                      <a:r>
                        <a:rPr lang="vi" sz="600">
                          <a:latin typeface="Times New Roman"/>
                        </a:rPr>
                        <a:t>chú</a:t>
                      </a:r>
                    </a:p>
                  </a:txBody>
                  <a:tcPr marL="0" marR="0" marT="0" marB="0" anchor="ctr"/>
                </a:tc>
              </a:tr>
              <a:tr h="441960">
                <a:tc vMerge="1">
                  <a:txBody>
                    <a:bodyPr/>
                    <a:lstStyle/>
                    <a:p>
                      <a:endParaRPr sz="2100"/>
                    </a:p>
                  </a:txBody>
                  <a:tcPr marL="0" marR="0" marT="0" marB="0"/>
                </a:tc>
                <a:tc vMerge="1">
                  <a:txBody>
                    <a:bodyPr/>
                    <a:lstStyle/>
                    <a:p>
                      <a:endParaRPr sz="2100"/>
                    </a:p>
                  </a:txBody>
                  <a:tcPr marL="0" marR="0" marT="0" marB="0"/>
                </a:tc>
                <a:tc>
                  <a:txBody>
                    <a:bodyPr/>
                    <a:lstStyle/>
                    <a:p>
                      <a:pPr indent="0" algn="ctr"/>
                      <a:r>
                        <a:rPr lang="vi" sz="600">
                          <a:latin typeface="Times New Roman"/>
                        </a:rPr>
                        <a:t>Nam</a:t>
                      </a:r>
                    </a:p>
                  </a:txBody>
                  <a:tcPr marL="0" marR="0" marT="0" marB="0" anchor="ctr"/>
                </a:tc>
                <a:tc>
                  <a:txBody>
                    <a:bodyPr/>
                    <a:lstStyle/>
                    <a:p>
                      <a:pPr indent="0" algn="ctr"/>
                      <a:r>
                        <a:rPr lang="vi" sz="600">
                          <a:latin typeface="Times New Roman"/>
                        </a:rPr>
                        <a:t>Nữ</a:t>
                      </a:r>
                    </a:p>
                  </a:txBody>
                  <a:tcPr marL="0" marR="0" marT="0" marB="0" anchor="ctr"/>
                </a:tc>
                <a:tc vMerge="1">
                  <a:txBody>
                    <a:bodyPr/>
                    <a:lstStyle/>
                    <a:p>
                      <a:endParaRPr sz="2100"/>
                    </a:p>
                  </a:txBody>
                  <a:tcPr marL="0" marR="0" marT="0" marB="0"/>
                </a:tc>
                <a:tc vMerge="1">
                  <a:txBody>
                    <a:bodyPr/>
                    <a:lstStyle/>
                    <a:p>
                      <a:endParaRPr sz="2100"/>
                    </a:p>
                  </a:txBody>
                  <a:tcPr marL="0" marR="0" marT="0" marB="0"/>
                </a:tc>
                <a:tc>
                  <a:txBody>
                    <a:bodyPr/>
                    <a:lstStyle/>
                    <a:p>
                      <a:pPr indent="0" algn="ctr">
                        <a:lnSpc>
                          <a:spcPts val="840"/>
                        </a:lnSpc>
                      </a:pPr>
                      <a:r>
                        <a:rPr lang="vi" sz="600">
                          <a:latin typeface="Times New Roman"/>
                        </a:rPr>
                        <a:t>Tỉnh Gia Lai</a:t>
                      </a:r>
                    </a:p>
                  </a:txBody>
                  <a:tcPr marL="0" marR="0" marT="0" marB="0" anchor="ctr"/>
                </a:tc>
                <a:tc>
                  <a:txBody>
                    <a:bodyPr/>
                    <a:lstStyle/>
                    <a:p>
                      <a:pPr indent="0"/>
                      <a:r>
                        <a:rPr lang="vi" sz="600">
                          <a:latin typeface="Times New Roman"/>
                        </a:rPr>
                        <a:t>Tỉnh</a:t>
                      </a:r>
                    </a:p>
                    <a:p>
                      <a:pPr indent="0"/>
                      <a:r>
                        <a:rPr lang="vi" sz="600">
                          <a:latin typeface="Times New Roman"/>
                        </a:rPr>
                        <a:t>khác</a:t>
                      </a:r>
                    </a:p>
                  </a:txBody>
                  <a:tcPr marL="0" marR="0" marT="0" marB="0" anchor="ctr"/>
                </a:tc>
                <a:tc vMerge="1">
                  <a:txBody>
                    <a:bodyPr/>
                    <a:lstStyle/>
                    <a:p>
                      <a:endParaRPr sz="2100"/>
                    </a:p>
                  </a:txBody>
                  <a:tcPr marL="0" marR="0" marT="0" marB="0"/>
                </a:tc>
                <a:tc>
                  <a:txBody>
                    <a:bodyPr/>
                    <a:lstStyle/>
                    <a:p>
                      <a:pPr indent="0" algn="ctr"/>
                      <a:r>
                        <a:rPr lang="vi" sz="600">
                          <a:latin typeface="Times New Roman"/>
                        </a:rPr>
                        <a:t>Chuyên môn</a:t>
                      </a:r>
                    </a:p>
                  </a:txBody>
                  <a:tcPr marL="0" marR="0" marT="0" marB="0" anchor="ctr"/>
                </a:tc>
                <a:tc>
                  <a:txBody>
                    <a:bodyPr/>
                    <a:lstStyle/>
                    <a:p>
                      <a:pPr indent="0">
                        <a:spcAft>
                          <a:spcPts val="210"/>
                        </a:spcAft>
                      </a:pPr>
                      <a:r>
                        <a:rPr lang="vi" sz="600">
                          <a:latin typeface="Times New Roman"/>
                        </a:rPr>
                        <a:t>Ngoại</a:t>
                      </a:r>
                    </a:p>
                    <a:p>
                      <a:pPr marL="114300" indent="0"/>
                      <a:r>
                        <a:rPr lang="vi" sz="600">
                          <a:latin typeface="Times New Roman"/>
                        </a:rPr>
                        <a:t>ngữ</a:t>
                      </a:r>
                    </a:p>
                  </a:txBody>
                  <a:tcPr marL="0" marR="0" marT="0" marB="0" anchor="ctr"/>
                </a:tc>
                <a:tc>
                  <a:txBody>
                    <a:bodyPr/>
                    <a:lstStyle/>
                    <a:p>
                      <a:pPr indent="0"/>
                      <a:r>
                        <a:rPr lang="vi" sz="600">
                          <a:latin typeface="Times New Roman"/>
                        </a:rPr>
                        <a:t>Tin</a:t>
                      </a:r>
                    </a:p>
                    <a:p>
                      <a:pPr indent="0"/>
                      <a:r>
                        <a:rPr lang="vi" sz="600">
                          <a:latin typeface="Times New Roman"/>
                        </a:rPr>
                        <a:t>học</a:t>
                      </a:r>
                    </a:p>
                  </a:txBody>
                  <a:tcPr marL="0" marR="0" marT="0" marB="0" anchor="ctr"/>
                </a:tc>
                <a:tc>
                  <a:txBody>
                    <a:bodyPr/>
                    <a:lstStyle/>
                    <a:p>
                      <a:pPr indent="0" algn="ctr">
                        <a:lnSpc>
                          <a:spcPts val="840"/>
                        </a:lnSpc>
                      </a:pPr>
                      <a:r>
                        <a:rPr lang="vi" sz="600">
                          <a:latin typeface="Times New Roman"/>
                        </a:rPr>
                        <a:t>Chứng chỉ khác (nếu có)</a:t>
                      </a:r>
                    </a:p>
                  </a:txBody>
                  <a:tcPr marL="0" marR="0" marT="0" marB="0" anchor="b"/>
                </a:tc>
                <a:tc vMerge="1">
                  <a:txBody>
                    <a:bodyPr/>
                    <a:lstStyle/>
                    <a:p>
                      <a:endParaRPr sz="2100"/>
                    </a:p>
                  </a:txBody>
                  <a:tcPr marL="0" marR="0" marT="0" marB="0"/>
                </a:tc>
                <a:tc>
                  <a:txBody>
                    <a:bodyPr/>
                    <a:lstStyle/>
                    <a:p>
                      <a:pPr indent="0" algn="ctr">
                        <a:lnSpc>
                          <a:spcPts val="840"/>
                        </a:lnSpc>
                      </a:pPr>
                      <a:r>
                        <a:rPr lang="vi" sz="600">
                          <a:latin typeface="Times New Roman"/>
                        </a:rPr>
                        <a:t>Tên trường đào tạo</a:t>
                      </a:r>
                    </a:p>
                  </a:txBody>
                  <a:tcPr marL="0" marR="0" marT="0" marB="0" anchor="ctr"/>
                </a:tc>
                <a:tc>
                  <a:txBody>
                    <a:bodyPr/>
                    <a:lstStyle/>
                    <a:p>
                      <a:pPr indent="0" algn="ctr">
                        <a:lnSpc>
                          <a:spcPts val="840"/>
                        </a:lnSpc>
                      </a:pPr>
                      <a:r>
                        <a:rPr lang="vi" sz="600">
                          <a:latin typeface="Times New Roman"/>
                        </a:rPr>
                        <a:t>Loại hình trường</a:t>
                      </a:r>
                    </a:p>
                  </a:txBody>
                  <a:tcPr marL="0" marR="0" marT="0" marB="0" anchor="ctr"/>
                </a:tc>
                <a:tc vMerge="1">
                  <a:txBody>
                    <a:bodyPr/>
                    <a:lstStyle/>
                    <a:p>
                      <a:endParaRPr sz="2100"/>
                    </a:p>
                  </a:txBody>
                  <a:tcPr marL="0" marR="0" marT="0" marB="0"/>
                </a:tc>
                <a:tc vMerge="1">
                  <a:txBody>
                    <a:bodyPr/>
                    <a:lstStyle/>
                    <a:p>
                      <a:endParaRPr sz="2100"/>
                    </a:p>
                  </a:txBody>
                  <a:tcPr marL="0" marR="0" marT="0" marB="0"/>
                </a:tc>
                <a:tc vMerge="1">
                  <a:txBody>
                    <a:bodyPr/>
                    <a:lstStyle/>
                    <a:p>
                      <a:endParaRPr sz="2100"/>
                    </a:p>
                  </a:txBody>
                  <a:tcPr marL="0" marR="0" marT="0" marB="0"/>
                </a:tc>
                <a:tc vMerge="1">
                  <a:txBody>
                    <a:bodyPr/>
                    <a:lstStyle/>
                    <a:p>
                      <a:endParaRPr sz="2100"/>
                    </a:p>
                  </a:txBody>
                  <a:tcPr marL="0" marR="0" marT="0" marB="0"/>
                </a:tc>
                <a:tc vMerge="1">
                  <a:txBody>
                    <a:bodyPr/>
                    <a:lstStyle/>
                    <a:p>
                      <a:endParaRPr sz="2100"/>
                    </a:p>
                  </a:txBody>
                  <a:tcPr marL="0" marR="0" marT="0" marB="0"/>
                </a:tc>
                <a:tc vMerge="1">
                  <a:txBody>
                    <a:bodyPr/>
                    <a:lstStyle/>
                    <a:p>
                      <a:endParaRPr sz="2100"/>
                    </a:p>
                  </a:txBody>
                  <a:tcPr marL="0" marR="0" marT="0" marB="0"/>
                </a:tc>
              </a:tr>
              <a:tr h="124968">
                <a:tc>
                  <a:txBody>
                    <a:bodyPr/>
                    <a:lstStyle/>
                    <a:p>
                      <a:pPr marL="101600" indent="0"/>
                      <a:r>
                        <a:rPr lang="vi" sz="550" i="1">
                          <a:latin typeface="Times New Roman"/>
                        </a:rPr>
                        <a:t>1</a:t>
                      </a:r>
                    </a:p>
                  </a:txBody>
                  <a:tcPr marL="0" marR="0" marT="0" marB="0" anchor="b"/>
                </a:tc>
                <a:tc>
                  <a:txBody>
                    <a:bodyPr/>
                    <a:lstStyle/>
                    <a:p>
                      <a:pPr marR="177800" indent="0" algn="r"/>
                      <a:r>
                        <a:rPr lang="vi" sz="600">
                          <a:latin typeface="Times New Roman"/>
                        </a:rPr>
                        <a:t>2 </a:t>
                      </a:r>
                      <a:r>
                        <a:rPr lang="vi" sz="550" i="1">
                          <a:latin typeface="Times New Roman"/>
                        </a:rPr>
                        <a:t>3</a:t>
                      </a:r>
                    </a:p>
                  </a:txBody>
                  <a:tcPr marL="0" marR="0" marT="0" marB="0" anchor="ctr"/>
                </a:tc>
                <a:tc>
                  <a:txBody>
                    <a:bodyPr/>
                    <a:lstStyle/>
                    <a:p>
                      <a:pPr indent="0" algn="ctr"/>
                      <a:r>
                        <a:rPr lang="vi" sz="550" i="1">
                          <a:latin typeface="Times New Roman"/>
                        </a:rPr>
                        <a:t>4</a:t>
                      </a:r>
                    </a:p>
                  </a:txBody>
                  <a:tcPr marL="0" marR="0" marT="0" marB="0" anchor="ctr"/>
                </a:tc>
                <a:tc>
                  <a:txBody>
                    <a:bodyPr/>
                    <a:lstStyle/>
                    <a:p>
                      <a:pPr indent="0" algn="ctr"/>
                      <a:r>
                        <a:rPr lang="vi" sz="600">
                          <a:latin typeface="Times New Roman"/>
                        </a:rPr>
                        <a:t>2</a:t>
                      </a:r>
                    </a:p>
                  </a:txBody>
                  <a:tcPr marL="0" marR="0" marT="0" marB="0" anchor="b"/>
                </a:tc>
                <a:tc>
                  <a:txBody>
                    <a:bodyPr/>
                    <a:lstStyle/>
                    <a:p>
                      <a:pPr indent="0" algn="ctr"/>
                      <a:r>
                        <a:rPr lang="vi" sz="550" i="1">
                          <a:latin typeface="Times New Roman"/>
                        </a:rPr>
                        <a:t>6</a:t>
                      </a:r>
                    </a:p>
                  </a:txBody>
                  <a:tcPr marL="0" marR="0" marT="0" marB="0" anchor="b"/>
                </a:tc>
                <a:tc>
                  <a:txBody>
                    <a:bodyPr/>
                    <a:lstStyle/>
                    <a:p>
                      <a:pPr indent="0" algn="ctr"/>
                      <a:r>
                        <a:rPr lang="vi" sz="550" i="1">
                          <a:latin typeface="Times New Roman"/>
                        </a:rPr>
                        <a:t>7</a:t>
                      </a:r>
                    </a:p>
                  </a:txBody>
                  <a:tcPr marL="0" marR="0" marT="0" marB="0" anchor="ctr"/>
                </a:tc>
                <a:tc>
                  <a:txBody>
                    <a:bodyPr/>
                    <a:lstStyle/>
                    <a:p>
                      <a:pPr indent="0" algn="ctr"/>
                      <a:r>
                        <a:rPr lang="vi" sz="550" i="1">
                          <a:latin typeface="Times New Roman"/>
                        </a:rPr>
                        <a:t>8</a:t>
                      </a:r>
                    </a:p>
                  </a:txBody>
                  <a:tcPr marL="0" marR="0" marT="0" marB="0" anchor="b"/>
                </a:tc>
                <a:tc>
                  <a:txBody>
                    <a:bodyPr/>
                    <a:lstStyle/>
                    <a:p>
                      <a:pPr indent="0" algn="ctr"/>
                      <a:r>
                        <a:rPr lang="vi" sz="550" i="1">
                          <a:latin typeface="Times New Roman"/>
                        </a:rPr>
                        <a:t>9</a:t>
                      </a:r>
                    </a:p>
                  </a:txBody>
                  <a:tcPr marL="0" marR="0" marT="0" marB="0" anchor="ctr"/>
                </a:tc>
                <a:tc>
                  <a:txBody>
                    <a:bodyPr/>
                    <a:lstStyle/>
                    <a:p>
                      <a:pPr indent="0" algn="ctr"/>
                      <a:r>
                        <a:rPr lang="vi" sz="550" i="1">
                          <a:latin typeface="Times New Roman"/>
                        </a:rPr>
                        <a:t>10</a:t>
                      </a:r>
                    </a:p>
                  </a:txBody>
                  <a:tcPr marL="0" marR="0" marT="0" marB="0" anchor="b"/>
                </a:tc>
                <a:tc>
                  <a:txBody>
                    <a:bodyPr/>
                    <a:lstStyle/>
                    <a:p>
                      <a:pPr indent="0" algn="ctr"/>
                      <a:r>
                        <a:rPr lang="vi" sz="550" i="1">
                          <a:latin typeface="Times New Roman"/>
                        </a:rPr>
                        <a:t>11</a:t>
                      </a:r>
                    </a:p>
                  </a:txBody>
                  <a:tcPr marL="0" marR="0" marT="0" marB="0" anchor="b"/>
                </a:tc>
                <a:tc>
                  <a:txBody>
                    <a:bodyPr/>
                    <a:lstStyle/>
                    <a:p>
                      <a:pPr marL="114300" indent="0"/>
                      <a:r>
                        <a:rPr lang="vi" sz="550" i="1">
                          <a:latin typeface="Times New Roman"/>
                        </a:rPr>
                        <a:t>12</a:t>
                      </a:r>
                    </a:p>
                  </a:txBody>
                  <a:tcPr marL="0" marR="0" marT="0" marB="0" anchor="b"/>
                </a:tc>
                <a:tc>
                  <a:txBody>
                    <a:bodyPr/>
                    <a:lstStyle/>
                    <a:p>
                      <a:pPr indent="0"/>
                      <a:r>
                        <a:rPr lang="vi" sz="550" i="1">
                          <a:latin typeface="Times New Roman"/>
                        </a:rPr>
                        <a:t>13</a:t>
                      </a:r>
                    </a:p>
                  </a:txBody>
                  <a:tcPr marL="0" marR="0" marT="0" marB="0" anchor="ctr"/>
                </a:tc>
                <a:tc>
                  <a:txBody>
                    <a:bodyPr/>
                    <a:lstStyle/>
                    <a:p>
                      <a:pPr indent="0" algn="ctr"/>
                      <a:r>
                        <a:rPr lang="vi" sz="550" i="1">
                          <a:latin typeface="Times New Roman"/>
                        </a:rPr>
                        <a:t>14</a:t>
                      </a:r>
                    </a:p>
                  </a:txBody>
                  <a:tcPr marL="0" marR="0" marT="0" marB="0" anchor="ctr"/>
                </a:tc>
                <a:tc>
                  <a:txBody>
                    <a:bodyPr/>
                    <a:lstStyle/>
                    <a:p>
                      <a:pPr indent="0" algn="ctr"/>
                      <a:r>
                        <a:rPr lang="vi" sz="550" i="1">
                          <a:latin typeface="Times New Roman"/>
                        </a:rPr>
                        <a:t>15</a:t>
                      </a:r>
                    </a:p>
                  </a:txBody>
                  <a:tcPr marL="0" marR="0" marT="0" marB="0" anchor="ctr"/>
                </a:tc>
                <a:tc>
                  <a:txBody>
                    <a:bodyPr/>
                    <a:lstStyle/>
                    <a:p>
                      <a:pPr indent="0" algn="ctr"/>
                      <a:r>
                        <a:rPr lang="vi" sz="550" i="1">
                          <a:latin typeface="Times New Roman"/>
                        </a:rPr>
                        <a:t>16</a:t>
                      </a:r>
                    </a:p>
                  </a:txBody>
                  <a:tcPr marL="0" marR="0" marT="0" marB="0" anchor="b"/>
                </a:tc>
                <a:tc>
                  <a:txBody>
                    <a:bodyPr/>
                    <a:lstStyle/>
                    <a:p>
                      <a:pPr indent="0" algn="ctr"/>
                      <a:r>
                        <a:rPr lang="vi" sz="550" i="1">
                          <a:latin typeface="Times New Roman"/>
                        </a:rPr>
                        <a:t>17</a:t>
                      </a:r>
                    </a:p>
                  </a:txBody>
                  <a:tcPr marL="0" marR="0" marT="0" marB="0" anchor="ctr"/>
                </a:tc>
                <a:tc>
                  <a:txBody>
                    <a:bodyPr/>
                    <a:lstStyle/>
                    <a:p>
                      <a:pPr indent="0" algn="ctr"/>
                      <a:r>
                        <a:rPr lang="vi" sz="550" i="1">
                          <a:latin typeface="Times New Roman"/>
                        </a:rPr>
                        <a:t>18</a:t>
                      </a:r>
                    </a:p>
                  </a:txBody>
                  <a:tcPr marL="0" marR="0" marT="0" marB="0" anchor="b"/>
                </a:tc>
                <a:tc>
                  <a:txBody>
                    <a:bodyPr/>
                    <a:lstStyle/>
                    <a:p>
                      <a:pPr indent="0" algn="ctr"/>
                      <a:r>
                        <a:rPr lang="vi" sz="550" i="1">
                          <a:latin typeface="Times New Roman"/>
                        </a:rPr>
                        <a:t>19</a:t>
                      </a:r>
                    </a:p>
                  </a:txBody>
                  <a:tcPr marL="0" marR="0" marT="0" marB="0" anchor="ctr"/>
                </a:tc>
                <a:tc>
                  <a:txBody>
                    <a:bodyPr/>
                    <a:lstStyle/>
                    <a:p>
                      <a:pPr indent="0" algn="ctr"/>
                      <a:r>
                        <a:rPr lang="vi" sz="550" i="1">
                          <a:latin typeface="Times New Roman"/>
                        </a:rPr>
                        <a:t>20</a:t>
                      </a:r>
                    </a:p>
                  </a:txBody>
                  <a:tcPr marL="0" marR="0" marT="0" marB="0" anchor="b"/>
                </a:tc>
                <a:tc>
                  <a:txBody>
                    <a:bodyPr/>
                    <a:lstStyle/>
                    <a:p>
                      <a:pPr indent="0" algn="ctr"/>
                      <a:r>
                        <a:rPr lang="vi" sz="550" i="1">
                          <a:latin typeface="Times New Roman"/>
                        </a:rPr>
                        <a:t>21</a:t>
                      </a:r>
                    </a:p>
                  </a:txBody>
                  <a:tcPr marL="0" marR="0" marT="0" marB="0" anchor="b"/>
                </a:tc>
                <a:tc>
                  <a:txBody>
                    <a:bodyPr/>
                    <a:lstStyle/>
                    <a:p>
                      <a:pPr indent="0" algn="ctr"/>
                      <a:r>
                        <a:rPr lang="vi" sz="550" i="1">
                          <a:latin typeface="Times New Roman"/>
                        </a:rPr>
                        <a:t>22</a:t>
                      </a:r>
                    </a:p>
                  </a:txBody>
                  <a:tcPr marL="0" marR="0" marT="0" marB="0" anchor="b"/>
                </a:tc>
                <a:tc>
                  <a:txBody>
                    <a:bodyPr/>
                    <a:lstStyle/>
                    <a:p>
                      <a:pPr marL="88900" indent="0"/>
                      <a:r>
                        <a:rPr lang="vi" sz="550" i="1">
                          <a:latin typeface="Times New Roman"/>
                        </a:rPr>
                        <a:t>23</a:t>
                      </a:r>
                    </a:p>
                  </a:txBody>
                  <a:tcPr marL="0" marR="0" marT="0" marB="0" anchor="ctr"/>
                </a:tc>
              </a:tr>
              <a:tr h="237744">
                <a:tc>
                  <a:txBody>
                    <a:bodyPr/>
                    <a:lstStyle/>
                    <a:p>
                      <a:pPr marL="101600" indent="0"/>
                      <a:r>
                        <a:rPr lang="vi" sz="800" b="1">
                          <a:latin typeface="Times New Roman"/>
                        </a:rPr>
                        <a:t>I</a:t>
                      </a:r>
                    </a:p>
                  </a:txBody>
                  <a:tcPr marL="0" marR="0" marT="0" marB="0" anchor="ctr"/>
                </a:tc>
                <a:tc gridSpan="21">
                  <a:txBody>
                    <a:bodyPr/>
                    <a:lstStyle/>
                    <a:p>
                      <a:pPr indent="0"/>
                      <a:r>
                        <a:rPr lang="vi" sz="800" b="1">
                          <a:latin typeface="Times New Roman"/>
                        </a:rPr>
                        <a:t>Phòng Quản lý Kết cấu hạ tầng giao thông: 02 chỉ tiêu</a:t>
                      </a:r>
                    </a:p>
                  </a:txBody>
                  <a:tcPr marL="0" marR="0" marT="0" marB="0" anchor="ctr"/>
                </a:tc>
                <a:tc hMerge="1">
                  <a:txBody>
                    <a:bodyPr/>
                    <a:lstStyle/>
                    <a:p>
                      <a:endParaRPr sz="1200"/>
                    </a:p>
                  </a:txBody>
                  <a:tcPr marL="0" marR="0" marT="0" marB="0"/>
                </a:tc>
                <a:tc hMerge="1">
                  <a:txBody>
                    <a:bodyPr/>
                    <a:lstStyle/>
                    <a:p>
                      <a:endParaRPr sz="1200"/>
                    </a:p>
                  </a:txBody>
                  <a:tcPr marL="0" marR="0" marT="0" marB="0"/>
                </a:tc>
                <a:tc hMerge="1">
                  <a:txBody>
                    <a:bodyPr/>
                    <a:lstStyle/>
                    <a:p>
                      <a:endParaRPr sz="1200"/>
                    </a:p>
                  </a:txBody>
                  <a:tcPr marL="0" marR="0" marT="0" marB="0"/>
                </a:tc>
                <a:tc hMerge="1">
                  <a:txBody>
                    <a:bodyPr/>
                    <a:lstStyle/>
                    <a:p>
                      <a:endParaRPr sz="1200"/>
                    </a:p>
                  </a:txBody>
                  <a:tcPr marL="0" marR="0" marT="0" marB="0"/>
                </a:tc>
                <a:tc hMerge="1">
                  <a:txBody>
                    <a:bodyPr/>
                    <a:lstStyle/>
                    <a:p>
                      <a:endParaRPr sz="1200"/>
                    </a:p>
                  </a:txBody>
                  <a:tcPr marL="0" marR="0" marT="0" marB="0"/>
                </a:tc>
                <a:tc hMerge="1">
                  <a:txBody>
                    <a:bodyPr/>
                    <a:lstStyle/>
                    <a:p>
                      <a:endParaRPr sz="1200"/>
                    </a:p>
                  </a:txBody>
                  <a:tcPr marL="0" marR="0" marT="0" marB="0"/>
                </a:tc>
                <a:tc hMerge="1">
                  <a:txBody>
                    <a:bodyPr/>
                    <a:lstStyle/>
                    <a:p>
                      <a:endParaRPr sz="1200"/>
                    </a:p>
                  </a:txBody>
                  <a:tcPr marL="0" marR="0" marT="0" marB="0"/>
                </a:tc>
                <a:tc hMerge="1">
                  <a:txBody>
                    <a:bodyPr/>
                    <a:lstStyle/>
                    <a:p>
                      <a:endParaRPr sz="1200"/>
                    </a:p>
                  </a:txBody>
                  <a:tcPr marL="0" marR="0" marT="0" marB="0"/>
                </a:tc>
                <a:tc hMerge="1">
                  <a:txBody>
                    <a:bodyPr/>
                    <a:lstStyle/>
                    <a:p>
                      <a:endParaRPr sz="1200"/>
                    </a:p>
                  </a:txBody>
                  <a:tcPr marL="0" marR="0" marT="0" marB="0"/>
                </a:tc>
                <a:tc hMerge="1">
                  <a:txBody>
                    <a:bodyPr/>
                    <a:lstStyle/>
                    <a:p>
                      <a:endParaRPr sz="1200"/>
                    </a:p>
                  </a:txBody>
                  <a:tcPr marL="0" marR="0" marT="0" marB="0"/>
                </a:tc>
                <a:tc hMerge="1">
                  <a:txBody>
                    <a:bodyPr/>
                    <a:lstStyle/>
                    <a:p>
                      <a:endParaRPr sz="1200"/>
                    </a:p>
                  </a:txBody>
                  <a:tcPr marL="0" marR="0" marT="0" marB="0"/>
                </a:tc>
                <a:tc hMerge="1">
                  <a:txBody>
                    <a:bodyPr/>
                    <a:lstStyle/>
                    <a:p>
                      <a:endParaRPr sz="1200"/>
                    </a:p>
                  </a:txBody>
                  <a:tcPr marL="0" marR="0" marT="0" marB="0"/>
                </a:tc>
                <a:tc hMerge="1">
                  <a:txBody>
                    <a:bodyPr/>
                    <a:lstStyle/>
                    <a:p>
                      <a:endParaRPr sz="1200"/>
                    </a:p>
                  </a:txBody>
                  <a:tcPr marL="0" marR="0" marT="0" marB="0"/>
                </a:tc>
                <a:tc hMerge="1">
                  <a:txBody>
                    <a:bodyPr/>
                    <a:lstStyle/>
                    <a:p>
                      <a:endParaRPr sz="1200"/>
                    </a:p>
                  </a:txBody>
                  <a:tcPr marL="0" marR="0" marT="0" marB="0"/>
                </a:tc>
                <a:tc hMerge="1">
                  <a:txBody>
                    <a:bodyPr/>
                    <a:lstStyle/>
                    <a:p>
                      <a:endParaRPr sz="1200"/>
                    </a:p>
                  </a:txBody>
                  <a:tcPr marL="0" marR="0" marT="0" marB="0"/>
                </a:tc>
                <a:tc hMerge="1">
                  <a:txBody>
                    <a:bodyPr/>
                    <a:lstStyle/>
                    <a:p>
                      <a:endParaRPr sz="1200"/>
                    </a:p>
                  </a:txBody>
                  <a:tcPr marL="0" marR="0" marT="0" marB="0"/>
                </a:tc>
                <a:tc hMerge="1">
                  <a:txBody>
                    <a:bodyPr/>
                    <a:lstStyle/>
                    <a:p>
                      <a:endParaRPr sz="1200"/>
                    </a:p>
                  </a:txBody>
                  <a:tcPr marL="0" marR="0" marT="0" marB="0"/>
                </a:tc>
                <a:tc hMerge="1">
                  <a:txBody>
                    <a:bodyPr/>
                    <a:lstStyle/>
                    <a:p>
                      <a:endParaRPr sz="1200"/>
                    </a:p>
                  </a:txBody>
                  <a:tcPr marL="0" marR="0" marT="0" marB="0"/>
                </a:tc>
                <a:tc hMerge="1">
                  <a:txBody>
                    <a:bodyPr/>
                    <a:lstStyle/>
                    <a:p>
                      <a:endParaRPr sz="1200"/>
                    </a:p>
                  </a:txBody>
                  <a:tcPr marL="0" marR="0" marT="0" marB="0"/>
                </a:tc>
                <a:tc hMerge="1">
                  <a:txBody>
                    <a:bodyPr/>
                    <a:lstStyle/>
                    <a:p>
                      <a:endParaRPr sz="1200"/>
                    </a:p>
                  </a:txBody>
                  <a:tcPr marL="0" marR="0" marT="0" marB="0"/>
                </a:tc>
              </a:tr>
              <a:tr h="234696">
                <a:tc>
                  <a:txBody>
                    <a:bodyPr/>
                    <a:lstStyle/>
                    <a:p>
                      <a:endParaRPr sz="1200"/>
                    </a:p>
                  </a:txBody>
                  <a:tcPr marL="0" marR="0" marT="0" marB="0"/>
                </a:tc>
                <a:tc gridSpan="21">
                  <a:txBody>
                    <a:bodyPr/>
                    <a:lstStyle/>
                    <a:p>
                      <a:pPr indent="0"/>
                      <a:r>
                        <a:rPr lang="vi" sz="800" b="1">
                          <a:latin typeface="Times New Roman"/>
                        </a:rPr>
                        <a:t>Vị trí việc làm Kết cấu hạ tầng giao thông: 01 chuyên viên, yêu cầu trình độ đại học trở lên chuyên ngành kỹ thuật xây dựng công trình giao thông (10 thí sinh đăng ký dự tuyển)</a:t>
                      </a:r>
                    </a:p>
                  </a:txBody>
                  <a:tcPr marL="0" marR="0" marT="0" marB="0" anchor="ctr"/>
                </a:tc>
                <a:tc hMerge="1">
                  <a:txBody>
                    <a:bodyPr/>
                    <a:lstStyle/>
                    <a:p>
                      <a:endParaRPr sz="1200"/>
                    </a:p>
                  </a:txBody>
                  <a:tcPr marL="0" marR="0" marT="0" marB="0"/>
                </a:tc>
                <a:tc hMerge="1">
                  <a:txBody>
                    <a:bodyPr/>
                    <a:lstStyle/>
                    <a:p>
                      <a:endParaRPr sz="1200"/>
                    </a:p>
                  </a:txBody>
                  <a:tcPr marL="0" marR="0" marT="0" marB="0"/>
                </a:tc>
                <a:tc hMerge="1">
                  <a:txBody>
                    <a:bodyPr/>
                    <a:lstStyle/>
                    <a:p>
                      <a:endParaRPr sz="1200"/>
                    </a:p>
                  </a:txBody>
                  <a:tcPr marL="0" marR="0" marT="0" marB="0"/>
                </a:tc>
                <a:tc hMerge="1">
                  <a:txBody>
                    <a:bodyPr/>
                    <a:lstStyle/>
                    <a:p>
                      <a:endParaRPr sz="1200"/>
                    </a:p>
                  </a:txBody>
                  <a:tcPr marL="0" marR="0" marT="0" marB="0"/>
                </a:tc>
                <a:tc hMerge="1">
                  <a:txBody>
                    <a:bodyPr/>
                    <a:lstStyle/>
                    <a:p>
                      <a:endParaRPr sz="1200"/>
                    </a:p>
                  </a:txBody>
                  <a:tcPr marL="0" marR="0" marT="0" marB="0"/>
                </a:tc>
                <a:tc hMerge="1">
                  <a:txBody>
                    <a:bodyPr/>
                    <a:lstStyle/>
                    <a:p>
                      <a:endParaRPr sz="1200"/>
                    </a:p>
                  </a:txBody>
                  <a:tcPr marL="0" marR="0" marT="0" marB="0"/>
                </a:tc>
                <a:tc hMerge="1">
                  <a:txBody>
                    <a:bodyPr/>
                    <a:lstStyle/>
                    <a:p>
                      <a:endParaRPr sz="1200"/>
                    </a:p>
                  </a:txBody>
                  <a:tcPr marL="0" marR="0" marT="0" marB="0"/>
                </a:tc>
                <a:tc hMerge="1">
                  <a:txBody>
                    <a:bodyPr/>
                    <a:lstStyle/>
                    <a:p>
                      <a:endParaRPr sz="1200"/>
                    </a:p>
                  </a:txBody>
                  <a:tcPr marL="0" marR="0" marT="0" marB="0"/>
                </a:tc>
                <a:tc hMerge="1">
                  <a:txBody>
                    <a:bodyPr/>
                    <a:lstStyle/>
                    <a:p>
                      <a:endParaRPr sz="1200"/>
                    </a:p>
                  </a:txBody>
                  <a:tcPr marL="0" marR="0" marT="0" marB="0"/>
                </a:tc>
                <a:tc hMerge="1">
                  <a:txBody>
                    <a:bodyPr/>
                    <a:lstStyle/>
                    <a:p>
                      <a:endParaRPr sz="1200"/>
                    </a:p>
                  </a:txBody>
                  <a:tcPr marL="0" marR="0" marT="0" marB="0"/>
                </a:tc>
                <a:tc hMerge="1">
                  <a:txBody>
                    <a:bodyPr/>
                    <a:lstStyle/>
                    <a:p>
                      <a:endParaRPr sz="1200"/>
                    </a:p>
                  </a:txBody>
                  <a:tcPr marL="0" marR="0" marT="0" marB="0"/>
                </a:tc>
                <a:tc hMerge="1">
                  <a:txBody>
                    <a:bodyPr/>
                    <a:lstStyle/>
                    <a:p>
                      <a:endParaRPr sz="1200"/>
                    </a:p>
                  </a:txBody>
                  <a:tcPr marL="0" marR="0" marT="0" marB="0"/>
                </a:tc>
                <a:tc hMerge="1">
                  <a:txBody>
                    <a:bodyPr/>
                    <a:lstStyle/>
                    <a:p>
                      <a:endParaRPr sz="1200"/>
                    </a:p>
                  </a:txBody>
                  <a:tcPr marL="0" marR="0" marT="0" marB="0"/>
                </a:tc>
                <a:tc hMerge="1">
                  <a:txBody>
                    <a:bodyPr/>
                    <a:lstStyle/>
                    <a:p>
                      <a:endParaRPr sz="1200"/>
                    </a:p>
                  </a:txBody>
                  <a:tcPr marL="0" marR="0" marT="0" marB="0"/>
                </a:tc>
                <a:tc hMerge="1">
                  <a:txBody>
                    <a:bodyPr/>
                    <a:lstStyle/>
                    <a:p>
                      <a:endParaRPr sz="1200"/>
                    </a:p>
                  </a:txBody>
                  <a:tcPr marL="0" marR="0" marT="0" marB="0"/>
                </a:tc>
                <a:tc hMerge="1">
                  <a:txBody>
                    <a:bodyPr/>
                    <a:lstStyle/>
                    <a:p>
                      <a:endParaRPr sz="1200"/>
                    </a:p>
                  </a:txBody>
                  <a:tcPr marL="0" marR="0" marT="0" marB="0"/>
                </a:tc>
                <a:tc hMerge="1">
                  <a:txBody>
                    <a:bodyPr/>
                    <a:lstStyle/>
                    <a:p>
                      <a:endParaRPr sz="1200"/>
                    </a:p>
                  </a:txBody>
                  <a:tcPr marL="0" marR="0" marT="0" marB="0"/>
                </a:tc>
                <a:tc hMerge="1">
                  <a:txBody>
                    <a:bodyPr/>
                    <a:lstStyle/>
                    <a:p>
                      <a:endParaRPr sz="1200"/>
                    </a:p>
                  </a:txBody>
                  <a:tcPr marL="0" marR="0" marT="0" marB="0"/>
                </a:tc>
                <a:tc hMerge="1">
                  <a:txBody>
                    <a:bodyPr/>
                    <a:lstStyle/>
                    <a:p>
                      <a:endParaRPr sz="1200"/>
                    </a:p>
                  </a:txBody>
                  <a:tcPr marL="0" marR="0" marT="0" marB="0"/>
                </a:tc>
                <a:tc hMerge="1">
                  <a:txBody>
                    <a:bodyPr/>
                    <a:lstStyle/>
                    <a:p>
                      <a:endParaRPr sz="1200"/>
                    </a:p>
                  </a:txBody>
                  <a:tcPr marL="0" marR="0" marT="0" marB="0"/>
                </a:tc>
              </a:tr>
              <a:tr h="521208">
                <a:tc>
                  <a:txBody>
                    <a:bodyPr/>
                    <a:lstStyle/>
                    <a:p>
                      <a:pPr marL="101600" indent="0"/>
                      <a:r>
                        <a:rPr lang="vi" sz="850">
                          <a:latin typeface="Times New Roman"/>
                        </a:rPr>
                        <a:t>1</a:t>
                      </a:r>
                    </a:p>
                  </a:txBody>
                  <a:tcPr marL="0" marR="0" marT="0" marB="0" anchor="ctr"/>
                </a:tc>
                <a:tc>
                  <a:txBody>
                    <a:bodyPr/>
                    <a:lstStyle/>
                    <a:p>
                      <a:pPr indent="0"/>
                      <a:r>
                        <a:rPr lang="vi" sz="850">
                          <a:latin typeface="Times New Roman"/>
                        </a:rPr>
                        <a:t>Lê Hoàng Anh</a:t>
                      </a:r>
                    </a:p>
                  </a:txBody>
                  <a:tcPr marL="0" marR="0" marT="0" marB="0" anchor="ctr"/>
                </a:tc>
                <a:tc>
                  <a:txBody>
                    <a:bodyPr/>
                    <a:lstStyle/>
                    <a:p>
                      <a:pPr indent="0"/>
                      <a:r>
                        <a:rPr lang="vi" sz="850">
                          <a:latin typeface="Times New Roman"/>
                        </a:rPr>
                        <a:t>21/11/1993</a:t>
                      </a:r>
                    </a:p>
                  </a:txBody>
                  <a:tcPr marL="0" marR="0" marT="0" marB="0" anchor="ctr"/>
                </a:tc>
                <a:tc>
                  <a:txBody>
                    <a:bodyPr/>
                    <a:lstStyle/>
                    <a:p>
                      <a:endParaRPr sz="2500"/>
                    </a:p>
                  </a:txBody>
                  <a:tcPr marL="0" marR="0" marT="0" marB="0"/>
                </a:tc>
                <a:tc>
                  <a:txBody>
                    <a:bodyPr/>
                    <a:lstStyle/>
                    <a:p>
                      <a:pPr indent="0"/>
                      <a:r>
                        <a:rPr lang="vi" sz="850">
                          <a:latin typeface="Times New Roman"/>
                        </a:rPr>
                        <a:t>Kinh</a:t>
                      </a:r>
                    </a:p>
                  </a:txBody>
                  <a:tcPr marL="0" marR="0" marT="0" marB="0" anchor="ctr"/>
                </a:tc>
                <a:tc>
                  <a:txBody>
                    <a:bodyPr/>
                    <a:lstStyle/>
                    <a:p>
                      <a:pPr indent="0" algn="ctr">
                        <a:lnSpc>
                          <a:spcPts val="1032"/>
                        </a:lnSpc>
                      </a:pPr>
                      <a:r>
                        <a:rPr lang="vi" sz="850">
                          <a:latin typeface="Times New Roman"/>
                        </a:rPr>
                        <a:t>Lộc Thủy, Lệ Thủy, Quảng Bình</a:t>
                      </a:r>
                    </a:p>
                  </a:txBody>
                  <a:tcPr marL="0" marR="0" marT="0" marB="0" anchor="ctr"/>
                </a:tc>
                <a:tc>
                  <a:txBody>
                    <a:bodyPr/>
                    <a:lstStyle/>
                    <a:p>
                      <a:endParaRPr sz="2500"/>
                    </a:p>
                  </a:txBody>
                  <a:tcPr marL="0" marR="0" marT="0" marB="0"/>
                </a:tc>
                <a:tc>
                  <a:txBody>
                    <a:bodyPr/>
                    <a:lstStyle/>
                    <a:p>
                      <a:pPr indent="0" algn="ctr"/>
                      <a:r>
                        <a:rPr lang="vi" sz="850">
                          <a:latin typeface="Times New Roman"/>
                        </a:rPr>
                        <a:t>x</a:t>
                      </a:r>
                    </a:p>
                  </a:txBody>
                  <a:tcPr marL="0" marR="0" marT="0" marB="0" anchor="ctr"/>
                </a:tc>
                <a:tc>
                  <a:txBody>
                    <a:bodyPr/>
                    <a:lstStyle/>
                    <a:p>
                      <a:pPr indent="0"/>
                      <a:r>
                        <a:rPr lang="vi" sz="850">
                          <a:latin typeface="Times New Roman"/>
                        </a:rPr>
                        <a:t>12/12</a:t>
                      </a:r>
                    </a:p>
                  </a:txBody>
                  <a:tcPr marL="0" marR="0" marT="0" marB="0" anchor="ctr"/>
                </a:tc>
                <a:tc>
                  <a:txBody>
                    <a:bodyPr/>
                    <a:lstStyle/>
                    <a:p>
                      <a:pPr indent="0" algn="ctr">
                        <a:lnSpc>
                          <a:spcPts val="1032"/>
                        </a:lnSpc>
                      </a:pPr>
                      <a:r>
                        <a:rPr lang="vi" sz="850">
                          <a:latin typeface="Times New Roman"/>
                        </a:rPr>
                        <a:t>Đại học ngành kỹ thuật xây dựng công trình giao thông</a:t>
                      </a:r>
                    </a:p>
                  </a:txBody>
                  <a:tcPr marL="0" marR="0" marT="0" marB="0" anchor="b"/>
                </a:tc>
                <a:tc>
                  <a:txBody>
                    <a:bodyPr/>
                    <a:lstStyle/>
                    <a:p>
                      <a:pPr indent="0">
                        <a:spcAft>
                          <a:spcPts val="210"/>
                        </a:spcAft>
                      </a:pPr>
                      <a:r>
                        <a:rPr lang="vi" sz="850">
                          <a:latin typeface="Times New Roman"/>
                        </a:rPr>
                        <a:t>Anh</a:t>
                      </a:r>
                    </a:p>
                    <a:p>
                      <a:pPr marL="114300" indent="0"/>
                      <a:r>
                        <a:rPr lang="vi" sz="850">
                          <a:latin typeface="Times New Roman"/>
                        </a:rPr>
                        <a:t>B</a:t>
                      </a:r>
                    </a:p>
                  </a:txBody>
                  <a:tcPr marL="0" marR="0" marT="0" marB="0" anchor="ctr"/>
                </a:tc>
                <a:tc>
                  <a:txBody>
                    <a:bodyPr/>
                    <a:lstStyle/>
                    <a:p>
                      <a:pPr indent="0">
                        <a:spcAft>
                          <a:spcPts val="210"/>
                        </a:spcAft>
                      </a:pPr>
                      <a:r>
                        <a:rPr lang="vi" sz="850">
                          <a:latin typeface="Times New Roman"/>
                        </a:rPr>
                        <a:t>Cơ</a:t>
                      </a:r>
                    </a:p>
                    <a:p>
                      <a:pPr indent="0"/>
                      <a:r>
                        <a:rPr lang="vi" sz="850">
                          <a:latin typeface="Times New Roman"/>
                        </a:rPr>
                        <a:t>bản</a:t>
                      </a:r>
                    </a:p>
                  </a:txBody>
                  <a:tcPr marL="0" marR="0" marT="0" marB="0" anchor="ctr"/>
                </a:tc>
                <a:tc>
                  <a:txBody>
                    <a:bodyPr/>
                    <a:lstStyle/>
                    <a:p>
                      <a:pPr indent="0">
                        <a:spcAft>
                          <a:spcPts val="210"/>
                        </a:spcAft>
                      </a:pPr>
                      <a:r>
                        <a:rPr lang="vi" sz="850">
                          <a:latin typeface="Times New Roman"/>
                        </a:rPr>
                        <a:t>Tiếng</a:t>
                      </a:r>
                    </a:p>
                    <a:p>
                      <a:pPr marL="101600" indent="0"/>
                      <a:r>
                        <a:rPr lang="vi" sz="850">
                          <a:latin typeface="Times New Roman"/>
                        </a:rPr>
                        <a:t>Jrai</a:t>
                      </a:r>
                    </a:p>
                  </a:txBody>
                  <a:tcPr marL="0" marR="0" marT="0" marB="0" anchor="ctr"/>
                </a:tc>
                <a:tc>
                  <a:txBody>
                    <a:bodyPr/>
                    <a:lstStyle/>
                    <a:p>
                      <a:pPr indent="0">
                        <a:spcAft>
                          <a:spcPts val="210"/>
                        </a:spcAft>
                      </a:pPr>
                      <a:r>
                        <a:rPr lang="vi" sz="850">
                          <a:latin typeface="Times New Roman"/>
                        </a:rPr>
                        <a:t>Chính</a:t>
                      </a:r>
                    </a:p>
                    <a:p>
                      <a:pPr marL="101600" indent="0"/>
                      <a:r>
                        <a:rPr lang="vi" sz="850">
                          <a:latin typeface="Times New Roman"/>
                        </a:rPr>
                        <a:t>q</a:t>
                      </a:r>
                      <a:r>
                        <a:rPr lang="vi" sz="850" baseline="30000">
                          <a:latin typeface="Times New Roman"/>
                        </a:rPr>
                        <a:t>u</a:t>
                      </a:r>
                      <a:r>
                        <a:rPr lang="vi" sz="850">
                          <a:latin typeface="Times New Roman"/>
                        </a:rPr>
                        <a:t>y</a:t>
                      </a:r>
                    </a:p>
                  </a:txBody>
                  <a:tcPr marL="0" marR="0" marT="0" marB="0" anchor="ctr"/>
                </a:tc>
                <a:tc>
                  <a:txBody>
                    <a:bodyPr/>
                    <a:lstStyle/>
                    <a:p>
                      <a:pPr indent="0" algn="ctr">
                        <a:lnSpc>
                          <a:spcPts val="1032"/>
                        </a:lnSpc>
                      </a:pPr>
                      <a:r>
                        <a:rPr lang="vi" sz="850">
                          <a:latin typeface="Times New Roman"/>
                        </a:rPr>
                        <a:t>Đại học Kiến trúc Đà Nẵng</a:t>
                      </a:r>
                    </a:p>
                  </a:txBody>
                  <a:tcPr marL="0" marR="0" marT="0" marB="0" anchor="ctr"/>
                </a:tc>
                <a:tc>
                  <a:txBody>
                    <a:bodyPr/>
                    <a:lstStyle/>
                    <a:p>
                      <a:pPr indent="0"/>
                      <a:r>
                        <a:rPr lang="vi" sz="850">
                          <a:latin typeface="Times New Roman"/>
                        </a:rPr>
                        <a:t>công lập</a:t>
                      </a:r>
                    </a:p>
                  </a:txBody>
                  <a:tcPr marL="0" marR="0" marT="0" marB="0" anchor="ctr"/>
                </a:tc>
                <a:tc>
                  <a:txBody>
                    <a:bodyPr/>
                    <a:lstStyle/>
                    <a:p>
                      <a:pPr marL="101600" indent="0"/>
                      <a:r>
                        <a:rPr lang="vi" sz="850">
                          <a:latin typeface="Times New Roman"/>
                        </a:rPr>
                        <a:t>Khá</a:t>
                      </a:r>
                    </a:p>
                  </a:txBody>
                  <a:tcPr marL="0" marR="0" marT="0" marB="0" anchor="ctr"/>
                </a:tc>
                <a:tc>
                  <a:txBody>
                    <a:bodyPr/>
                    <a:lstStyle/>
                    <a:p>
                      <a:endParaRPr sz="2500"/>
                    </a:p>
                  </a:txBody>
                  <a:tcPr marL="0" marR="0" marT="0" marB="0"/>
                </a:tc>
                <a:tc>
                  <a:txBody>
                    <a:bodyPr/>
                    <a:lstStyle/>
                    <a:p>
                      <a:pPr indent="0" algn="just">
                        <a:spcAft>
                          <a:spcPts val="210"/>
                        </a:spcAft>
                      </a:pPr>
                      <a:r>
                        <a:rPr lang="vi" sz="850">
                          <a:latin typeface="Times New Roman"/>
                        </a:rPr>
                        <a:t>Chuyên</a:t>
                      </a:r>
                    </a:p>
                    <a:p>
                      <a:pPr marL="127000" indent="0"/>
                      <a:r>
                        <a:rPr lang="vi" sz="850">
                          <a:latin typeface="Times New Roman"/>
                        </a:rPr>
                        <a:t>viên</a:t>
                      </a:r>
                    </a:p>
                  </a:txBody>
                  <a:tcPr marL="0" marR="0" marT="0" marB="0" anchor="ctr"/>
                </a:tc>
                <a:tc>
                  <a:txBody>
                    <a:bodyPr/>
                    <a:lstStyle/>
                    <a:p>
                      <a:pPr indent="0"/>
                      <a:r>
                        <a:rPr lang="de" sz="850">
                          <a:latin typeface="Times New Roman"/>
                        </a:rPr>
                        <a:t>01.003</a:t>
                      </a:r>
                    </a:p>
                  </a:txBody>
                  <a:tcPr marL="0" marR="0" marT="0" marB="0" anchor="ctr"/>
                </a:tc>
                <a:tc>
                  <a:txBody>
                    <a:bodyPr/>
                    <a:lstStyle/>
                    <a:p>
                      <a:pPr indent="0"/>
                      <a:r>
                        <a:rPr lang="vi" sz="850">
                          <a:latin typeface="Times New Roman"/>
                        </a:rPr>
                        <a:t>0978345044</a:t>
                      </a:r>
                    </a:p>
                  </a:txBody>
                  <a:tcPr marL="0" marR="0" marT="0" marB="0" anchor="ctr"/>
                </a:tc>
                <a:tc>
                  <a:txBody>
                    <a:bodyPr/>
                    <a:lstStyle/>
                    <a:p>
                      <a:pPr indent="0" algn="just">
                        <a:lnSpc>
                          <a:spcPts val="696"/>
                        </a:lnSpc>
                      </a:pPr>
                      <a:r>
                        <a:rPr lang="vi" sz="450">
                          <a:latin typeface="Times New Roman"/>
                        </a:rPr>
                        <a:t>Miễn thi ngoại ngữ</a:t>
                      </a:r>
                    </a:p>
                  </a:txBody>
                  <a:tcPr marL="0" marR="0" marT="0" marB="0" anchor="ctr"/>
                </a:tc>
              </a:tr>
              <a:tr h="524256">
                <a:tc>
                  <a:txBody>
                    <a:bodyPr/>
                    <a:lstStyle/>
                    <a:p>
                      <a:pPr marL="101600" indent="0"/>
                      <a:r>
                        <a:rPr lang="vi" sz="850">
                          <a:latin typeface="Times New Roman"/>
                        </a:rPr>
                        <a:t>2</a:t>
                      </a:r>
                    </a:p>
                  </a:txBody>
                  <a:tcPr marL="0" marR="0" marT="0" marB="0" anchor="ctr"/>
                </a:tc>
                <a:tc>
                  <a:txBody>
                    <a:bodyPr/>
                    <a:lstStyle/>
                    <a:p>
                      <a:pPr indent="0"/>
                      <a:r>
                        <a:rPr lang="vi" sz="850">
                          <a:latin typeface="Times New Roman"/>
                        </a:rPr>
                        <a:t>Nguyễn Duy Tiên</a:t>
                      </a:r>
                    </a:p>
                  </a:txBody>
                  <a:tcPr marL="0" marR="0" marT="0" marB="0" anchor="ctr"/>
                </a:tc>
                <a:tc>
                  <a:txBody>
                    <a:bodyPr/>
                    <a:lstStyle/>
                    <a:p>
                      <a:pPr indent="0"/>
                      <a:r>
                        <a:rPr lang="vi" sz="850">
                          <a:latin typeface="Times New Roman"/>
                        </a:rPr>
                        <a:t>02/01/1995</a:t>
                      </a:r>
                    </a:p>
                  </a:txBody>
                  <a:tcPr marL="0" marR="0" marT="0" marB="0" anchor="ctr"/>
                </a:tc>
                <a:tc>
                  <a:txBody>
                    <a:bodyPr/>
                    <a:lstStyle/>
                    <a:p>
                      <a:endParaRPr sz="2500"/>
                    </a:p>
                  </a:txBody>
                  <a:tcPr marL="0" marR="0" marT="0" marB="0"/>
                </a:tc>
                <a:tc>
                  <a:txBody>
                    <a:bodyPr/>
                    <a:lstStyle/>
                    <a:p>
                      <a:pPr indent="0"/>
                      <a:r>
                        <a:rPr lang="vi" sz="850">
                          <a:latin typeface="Times New Roman"/>
                        </a:rPr>
                        <a:t>Kinh</a:t>
                      </a:r>
                    </a:p>
                  </a:txBody>
                  <a:tcPr marL="0" marR="0" marT="0" marB="0" anchor="ctr"/>
                </a:tc>
                <a:tc>
                  <a:txBody>
                    <a:bodyPr/>
                    <a:lstStyle/>
                    <a:p>
                      <a:pPr indent="0" algn="ctr">
                        <a:lnSpc>
                          <a:spcPts val="1032"/>
                        </a:lnSpc>
                      </a:pPr>
                      <a:r>
                        <a:rPr lang="vi" sz="850">
                          <a:latin typeface="Times New Roman"/>
                        </a:rPr>
                        <a:t>Mỹ Tài, Phù Mỹ, Bình Định</a:t>
                      </a:r>
                    </a:p>
                  </a:txBody>
                  <a:tcPr marL="0" marR="0" marT="0" marB="0" anchor="ctr"/>
                </a:tc>
                <a:tc>
                  <a:txBody>
                    <a:bodyPr/>
                    <a:lstStyle/>
                    <a:p>
                      <a:endParaRPr sz="2500"/>
                    </a:p>
                  </a:txBody>
                  <a:tcPr marL="0" marR="0" marT="0" marB="0"/>
                </a:tc>
                <a:tc>
                  <a:txBody>
                    <a:bodyPr/>
                    <a:lstStyle/>
                    <a:p>
                      <a:pPr indent="0" algn="ctr"/>
                      <a:r>
                        <a:rPr lang="vi" sz="850">
                          <a:latin typeface="Times New Roman"/>
                        </a:rPr>
                        <a:t>x</a:t>
                      </a:r>
                    </a:p>
                  </a:txBody>
                  <a:tcPr marL="0" marR="0" marT="0" marB="0" anchor="ctr"/>
                </a:tc>
                <a:tc>
                  <a:txBody>
                    <a:bodyPr/>
                    <a:lstStyle/>
                    <a:p>
                      <a:pPr indent="0"/>
                      <a:r>
                        <a:rPr lang="vi" sz="850">
                          <a:latin typeface="Times New Roman"/>
                        </a:rPr>
                        <a:t>12/12</a:t>
                      </a:r>
                    </a:p>
                  </a:txBody>
                  <a:tcPr marL="0" marR="0" marT="0" marB="0" anchor="ctr"/>
                </a:tc>
                <a:tc>
                  <a:txBody>
                    <a:bodyPr/>
                    <a:lstStyle/>
                    <a:p>
                      <a:pPr indent="0" algn="ctr">
                        <a:lnSpc>
                          <a:spcPts val="1032"/>
                        </a:lnSpc>
                      </a:pPr>
                      <a:r>
                        <a:rPr lang="vi" sz="850">
                          <a:latin typeface="Times New Roman"/>
                        </a:rPr>
                        <a:t>Đại học ngành kỹ thuật xây dựng công trình giao thông</a:t>
                      </a:r>
                    </a:p>
                  </a:txBody>
                  <a:tcPr marL="0" marR="0" marT="0" marB="0" anchor="b"/>
                </a:tc>
                <a:tc>
                  <a:txBody>
                    <a:bodyPr/>
                    <a:lstStyle/>
                    <a:p>
                      <a:endParaRPr sz="2500"/>
                    </a:p>
                  </a:txBody>
                  <a:tcPr marL="0" marR="0" marT="0" marB="0"/>
                </a:tc>
                <a:tc>
                  <a:txBody>
                    <a:bodyPr/>
                    <a:lstStyle/>
                    <a:p>
                      <a:endParaRPr sz="2500"/>
                    </a:p>
                  </a:txBody>
                  <a:tcPr marL="0" marR="0" marT="0" marB="0"/>
                </a:tc>
                <a:tc>
                  <a:txBody>
                    <a:bodyPr/>
                    <a:lstStyle/>
                    <a:p>
                      <a:endParaRPr sz="2500"/>
                    </a:p>
                  </a:txBody>
                  <a:tcPr marL="0" marR="0" marT="0" marB="0"/>
                </a:tc>
                <a:tc>
                  <a:txBody>
                    <a:bodyPr/>
                    <a:lstStyle/>
                    <a:p>
                      <a:pPr indent="0">
                        <a:spcAft>
                          <a:spcPts val="210"/>
                        </a:spcAft>
                      </a:pPr>
                      <a:r>
                        <a:rPr lang="vi" sz="850">
                          <a:latin typeface="Times New Roman"/>
                        </a:rPr>
                        <a:t>Chính</a:t>
                      </a:r>
                    </a:p>
                    <a:p>
                      <a:pPr indent="0" algn="ctr"/>
                      <a:r>
                        <a:rPr lang="vi" sz="850">
                          <a:latin typeface="Times New Roman"/>
                        </a:rPr>
                        <a:t>quy</a:t>
                      </a:r>
                    </a:p>
                  </a:txBody>
                  <a:tcPr marL="0" marR="0" marT="0" marB="0" anchor="ctr"/>
                </a:tc>
                <a:tc>
                  <a:txBody>
                    <a:bodyPr/>
                    <a:lstStyle/>
                    <a:p>
                      <a:pPr indent="0" algn="ctr">
                        <a:lnSpc>
                          <a:spcPts val="1032"/>
                        </a:lnSpc>
                      </a:pPr>
                      <a:r>
                        <a:rPr lang="vi" sz="850">
                          <a:latin typeface="Times New Roman"/>
                        </a:rPr>
                        <a:t>Đại học Xây dựng miền trung</a:t>
                      </a:r>
                    </a:p>
                  </a:txBody>
                  <a:tcPr marL="0" marR="0" marT="0" marB="0" anchor="ctr"/>
                </a:tc>
                <a:tc>
                  <a:txBody>
                    <a:bodyPr/>
                    <a:lstStyle/>
                    <a:p>
                      <a:pPr indent="0">
                        <a:spcAft>
                          <a:spcPts val="210"/>
                        </a:spcAft>
                      </a:pPr>
                      <a:r>
                        <a:rPr lang="vi" sz="850">
                          <a:latin typeface="Times New Roman"/>
                        </a:rPr>
                        <a:t>Công</a:t>
                      </a:r>
                    </a:p>
                    <a:p>
                      <a:pPr marL="139700" indent="0"/>
                      <a:r>
                        <a:rPr lang="vi" sz="850">
                          <a:latin typeface="Times New Roman"/>
                        </a:rPr>
                        <a:t>lập</a:t>
                      </a:r>
                    </a:p>
                  </a:txBody>
                  <a:tcPr marL="0" marR="0" marT="0" marB="0" anchor="ctr"/>
                </a:tc>
                <a:tc>
                  <a:txBody>
                    <a:bodyPr/>
                    <a:lstStyle/>
                    <a:p>
                      <a:pPr marL="101600" indent="0"/>
                      <a:r>
                        <a:rPr lang="vi" sz="850">
                          <a:latin typeface="Times New Roman"/>
                        </a:rPr>
                        <a:t>Khá</a:t>
                      </a:r>
                    </a:p>
                  </a:txBody>
                  <a:tcPr marL="0" marR="0" marT="0" marB="0" anchor="ctr"/>
                </a:tc>
                <a:tc>
                  <a:txBody>
                    <a:bodyPr/>
                    <a:lstStyle/>
                    <a:p>
                      <a:endParaRPr sz="2500"/>
                    </a:p>
                  </a:txBody>
                  <a:tcPr marL="0" marR="0" marT="0" marB="0"/>
                </a:tc>
                <a:tc>
                  <a:txBody>
                    <a:bodyPr/>
                    <a:lstStyle/>
                    <a:p>
                      <a:pPr indent="0" algn="just">
                        <a:spcAft>
                          <a:spcPts val="210"/>
                        </a:spcAft>
                      </a:pPr>
                      <a:r>
                        <a:rPr lang="vi" sz="850">
                          <a:latin typeface="Times New Roman"/>
                        </a:rPr>
                        <a:t>Chuyên</a:t>
                      </a:r>
                    </a:p>
                    <a:p>
                      <a:pPr marL="127000" indent="0"/>
                      <a:r>
                        <a:rPr lang="vi" sz="850">
                          <a:latin typeface="Times New Roman"/>
                        </a:rPr>
                        <a:t>viên</a:t>
                      </a:r>
                    </a:p>
                  </a:txBody>
                  <a:tcPr marL="0" marR="0" marT="0" marB="0" anchor="ctr"/>
                </a:tc>
                <a:tc>
                  <a:txBody>
                    <a:bodyPr/>
                    <a:lstStyle/>
                    <a:p>
                      <a:pPr indent="0"/>
                      <a:r>
                        <a:rPr lang="de" sz="850">
                          <a:latin typeface="Times New Roman"/>
                        </a:rPr>
                        <a:t>01.003</a:t>
                      </a:r>
                    </a:p>
                  </a:txBody>
                  <a:tcPr marL="0" marR="0" marT="0" marB="0" anchor="ctr"/>
                </a:tc>
                <a:tc>
                  <a:txBody>
                    <a:bodyPr/>
                    <a:lstStyle/>
                    <a:p>
                      <a:pPr indent="0"/>
                      <a:r>
                        <a:rPr lang="vi" sz="850">
                          <a:latin typeface="Times New Roman"/>
                        </a:rPr>
                        <a:t>0382612726</a:t>
                      </a:r>
                    </a:p>
                  </a:txBody>
                  <a:tcPr marL="0" marR="0" marT="0" marB="0" anchor="ctr"/>
                </a:tc>
                <a:tc>
                  <a:txBody>
                    <a:bodyPr/>
                    <a:lstStyle/>
                    <a:p>
                      <a:endParaRPr sz="2500"/>
                    </a:p>
                  </a:txBody>
                  <a:tcPr marL="0" marR="0" marT="0" marB="0"/>
                </a:tc>
              </a:tr>
              <a:tr h="521208">
                <a:tc>
                  <a:txBody>
                    <a:bodyPr/>
                    <a:lstStyle/>
                    <a:p>
                      <a:pPr marL="101600" indent="0"/>
                      <a:r>
                        <a:rPr lang="vi" sz="850">
                          <a:latin typeface="Times New Roman"/>
                        </a:rPr>
                        <a:t>3</a:t>
                      </a:r>
                    </a:p>
                  </a:txBody>
                  <a:tcPr marL="0" marR="0" marT="0" marB="0" anchor="ctr"/>
                </a:tc>
                <a:tc>
                  <a:txBody>
                    <a:bodyPr/>
                    <a:lstStyle/>
                    <a:p>
                      <a:pPr indent="0"/>
                      <a:r>
                        <a:rPr lang="vi" sz="850">
                          <a:latin typeface="Times New Roman"/>
                        </a:rPr>
                        <a:t>Dương Công Quốc Công</a:t>
                      </a:r>
                    </a:p>
                  </a:txBody>
                  <a:tcPr marL="0" marR="0" marT="0" marB="0" anchor="ctr"/>
                </a:tc>
                <a:tc>
                  <a:txBody>
                    <a:bodyPr/>
                    <a:lstStyle/>
                    <a:p>
                      <a:pPr indent="0"/>
                      <a:r>
                        <a:rPr lang="vi" sz="850">
                          <a:latin typeface="Times New Roman"/>
                        </a:rPr>
                        <a:t>30/01/1993</a:t>
                      </a:r>
                    </a:p>
                  </a:txBody>
                  <a:tcPr marL="0" marR="0" marT="0" marB="0" anchor="ctr"/>
                </a:tc>
                <a:tc>
                  <a:txBody>
                    <a:bodyPr/>
                    <a:lstStyle/>
                    <a:p>
                      <a:endParaRPr sz="2500"/>
                    </a:p>
                  </a:txBody>
                  <a:tcPr marL="0" marR="0" marT="0" marB="0"/>
                </a:tc>
                <a:tc>
                  <a:txBody>
                    <a:bodyPr/>
                    <a:lstStyle/>
                    <a:p>
                      <a:pPr indent="0"/>
                      <a:r>
                        <a:rPr lang="vi" sz="850">
                          <a:latin typeface="Times New Roman"/>
                        </a:rPr>
                        <a:t>Kinh</a:t>
                      </a:r>
                    </a:p>
                  </a:txBody>
                  <a:tcPr marL="0" marR="0" marT="0" marB="0" anchor="ctr"/>
                </a:tc>
                <a:tc>
                  <a:txBody>
                    <a:bodyPr/>
                    <a:lstStyle/>
                    <a:p>
                      <a:pPr indent="0" algn="ctr">
                        <a:lnSpc>
                          <a:spcPts val="1032"/>
                        </a:lnSpc>
                      </a:pPr>
                      <a:r>
                        <a:rPr lang="vi" sz="850">
                          <a:latin typeface="Times New Roman"/>
                        </a:rPr>
                        <a:t>Hải Thượng, Nghị Sơn, Thanh Hóa</a:t>
                      </a:r>
                    </a:p>
                  </a:txBody>
                  <a:tcPr marL="0" marR="0" marT="0" marB="0" anchor="ctr"/>
                </a:tc>
                <a:tc>
                  <a:txBody>
                    <a:bodyPr/>
                    <a:lstStyle/>
                    <a:p>
                      <a:endParaRPr sz="2500"/>
                    </a:p>
                  </a:txBody>
                  <a:tcPr marL="0" marR="0" marT="0" marB="0"/>
                </a:tc>
                <a:tc>
                  <a:txBody>
                    <a:bodyPr/>
                    <a:lstStyle/>
                    <a:p>
                      <a:pPr indent="0" algn="ctr"/>
                      <a:r>
                        <a:rPr lang="vi" sz="850">
                          <a:latin typeface="Times New Roman"/>
                        </a:rPr>
                        <a:t>x</a:t>
                      </a:r>
                    </a:p>
                  </a:txBody>
                  <a:tcPr marL="0" marR="0" marT="0" marB="0" anchor="ctr"/>
                </a:tc>
                <a:tc>
                  <a:txBody>
                    <a:bodyPr/>
                    <a:lstStyle/>
                    <a:p>
                      <a:pPr indent="0"/>
                      <a:r>
                        <a:rPr lang="vi" sz="850">
                          <a:latin typeface="Times New Roman"/>
                        </a:rPr>
                        <a:t>12/12</a:t>
                      </a:r>
                    </a:p>
                  </a:txBody>
                  <a:tcPr marL="0" marR="0" marT="0" marB="0" anchor="ctr"/>
                </a:tc>
                <a:tc>
                  <a:txBody>
                    <a:bodyPr/>
                    <a:lstStyle/>
                    <a:p>
                      <a:pPr indent="0" algn="ctr">
                        <a:lnSpc>
                          <a:spcPts val="1032"/>
                        </a:lnSpc>
                      </a:pPr>
                      <a:r>
                        <a:rPr lang="vi" sz="850">
                          <a:latin typeface="Times New Roman"/>
                        </a:rPr>
                        <a:t>Đại học ngành kỹ thuật xây dựng công trình giao thông</a:t>
                      </a:r>
                    </a:p>
                  </a:txBody>
                  <a:tcPr marL="0" marR="0" marT="0" marB="0" anchor="b"/>
                </a:tc>
                <a:tc>
                  <a:txBody>
                    <a:bodyPr/>
                    <a:lstStyle/>
                    <a:p>
                      <a:endParaRPr sz="2500"/>
                    </a:p>
                  </a:txBody>
                  <a:tcPr marL="0" marR="0" marT="0" marB="0"/>
                </a:tc>
                <a:tc>
                  <a:txBody>
                    <a:bodyPr/>
                    <a:lstStyle/>
                    <a:p>
                      <a:pPr indent="0">
                        <a:spcAft>
                          <a:spcPts val="210"/>
                        </a:spcAft>
                      </a:pPr>
                      <a:r>
                        <a:rPr lang="vi" sz="850">
                          <a:latin typeface="Times New Roman"/>
                        </a:rPr>
                        <a:t>Cơ</a:t>
                      </a:r>
                    </a:p>
                    <a:p>
                      <a:pPr indent="0"/>
                      <a:r>
                        <a:rPr lang="vi" sz="850">
                          <a:latin typeface="Times New Roman"/>
                        </a:rPr>
                        <a:t>bản</a:t>
                      </a:r>
                    </a:p>
                  </a:txBody>
                  <a:tcPr marL="0" marR="0" marT="0" marB="0" anchor="ctr"/>
                </a:tc>
                <a:tc>
                  <a:txBody>
                    <a:bodyPr/>
                    <a:lstStyle/>
                    <a:p>
                      <a:endParaRPr sz="2500"/>
                    </a:p>
                  </a:txBody>
                  <a:tcPr marL="0" marR="0" marT="0" marB="0"/>
                </a:tc>
                <a:tc>
                  <a:txBody>
                    <a:bodyPr/>
                    <a:lstStyle/>
                    <a:p>
                      <a:pPr indent="0">
                        <a:spcAft>
                          <a:spcPts val="210"/>
                        </a:spcAft>
                      </a:pPr>
                      <a:r>
                        <a:rPr lang="vi" sz="850">
                          <a:latin typeface="Times New Roman"/>
                        </a:rPr>
                        <a:t>Chính</a:t>
                      </a:r>
                    </a:p>
                    <a:p>
                      <a:pPr indent="0" algn="ctr"/>
                      <a:r>
                        <a:rPr lang="vi" sz="850">
                          <a:latin typeface="Times New Roman"/>
                        </a:rPr>
                        <a:t>quy</a:t>
                      </a:r>
                    </a:p>
                  </a:txBody>
                  <a:tcPr marL="0" marR="0" marT="0" marB="0" anchor="ctr"/>
                </a:tc>
                <a:tc>
                  <a:txBody>
                    <a:bodyPr/>
                    <a:lstStyle/>
                    <a:p>
                      <a:pPr indent="0" algn="ctr">
                        <a:lnSpc>
                          <a:spcPts val="1032"/>
                        </a:lnSpc>
                      </a:pPr>
                      <a:r>
                        <a:rPr lang="vi" sz="850">
                          <a:latin typeface="Times New Roman"/>
                        </a:rPr>
                        <a:t>Đại học Giao thông vận tải</a:t>
                      </a:r>
                    </a:p>
                  </a:txBody>
                  <a:tcPr marL="0" marR="0" marT="0" marB="0" anchor="ctr"/>
                </a:tc>
                <a:tc>
                  <a:txBody>
                    <a:bodyPr/>
                    <a:lstStyle/>
                    <a:p>
                      <a:pPr indent="0"/>
                      <a:r>
                        <a:rPr lang="vi" sz="850">
                          <a:latin typeface="Times New Roman"/>
                        </a:rPr>
                        <a:t>công lập</a:t>
                      </a:r>
                    </a:p>
                  </a:txBody>
                  <a:tcPr marL="0" marR="0" marT="0" marB="0" anchor="ctr"/>
                </a:tc>
                <a:tc>
                  <a:txBody>
                    <a:bodyPr/>
                    <a:lstStyle/>
                    <a:p>
                      <a:pPr indent="0" algn="just">
                        <a:spcAft>
                          <a:spcPts val="210"/>
                        </a:spcAft>
                      </a:pPr>
                      <a:r>
                        <a:rPr lang="vi" sz="850">
                          <a:latin typeface="Times New Roman"/>
                        </a:rPr>
                        <a:t>Trung</a:t>
                      </a:r>
                    </a:p>
                    <a:p>
                      <a:pPr marL="101600" indent="0"/>
                      <a:r>
                        <a:rPr lang="vi" sz="850">
                          <a:latin typeface="Times New Roman"/>
                        </a:rPr>
                        <a:t>bình</a:t>
                      </a:r>
                    </a:p>
                  </a:txBody>
                  <a:tcPr marL="0" marR="0" marT="0" marB="0" anchor="ctr"/>
                </a:tc>
                <a:tc>
                  <a:txBody>
                    <a:bodyPr/>
                    <a:lstStyle/>
                    <a:p>
                      <a:endParaRPr sz="2500"/>
                    </a:p>
                  </a:txBody>
                  <a:tcPr marL="0" marR="0" marT="0" marB="0"/>
                </a:tc>
                <a:tc>
                  <a:txBody>
                    <a:bodyPr/>
                    <a:lstStyle/>
                    <a:p>
                      <a:pPr indent="0" algn="just">
                        <a:spcAft>
                          <a:spcPts val="210"/>
                        </a:spcAft>
                      </a:pPr>
                      <a:r>
                        <a:rPr lang="vi" sz="850">
                          <a:latin typeface="Times New Roman"/>
                        </a:rPr>
                        <a:t>Chuyên</a:t>
                      </a:r>
                    </a:p>
                    <a:p>
                      <a:pPr marL="127000" indent="0"/>
                      <a:r>
                        <a:rPr lang="vi" sz="850">
                          <a:latin typeface="Times New Roman"/>
                        </a:rPr>
                        <a:t>viên</a:t>
                      </a:r>
                    </a:p>
                  </a:txBody>
                  <a:tcPr marL="0" marR="0" marT="0" marB="0" anchor="ctr"/>
                </a:tc>
                <a:tc>
                  <a:txBody>
                    <a:bodyPr/>
                    <a:lstStyle/>
                    <a:p>
                      <a:pPr indent="0"/>
                      <a:r>
                        <a:rPr lang="de" sz="850">
                          <a:latin typeface="Times New Roman"/>
                        </a:rPr>
                        <a:t>01.003</a:t>
                      </a:r>
                    </a:p>
                  </a:txBody>
                  <a:tcPr marL="0" marR="0" marT="0" marB="0" anchor="ctr"/>
                </a:tc>
                <a:tc>
                  <a:txBody>
                    <a:bodyPr/>
                    <a:lstStyle/>
                    <a:p>
                      <a:pPr indent="0"/>
                      <a:r>
                        <a:rPr lang="vi" sz="850">
                          <a:latin typeface="Times New Roman"/>
                        </a:rPr>
                        <a:t>0989097556</a:t>
                      </a:r>
                    </a:p>
                  </a:txBody>
                  <a:tcPr marL="0" marR="0" marT="0" marB="0" anchor="ctr"/>
                </a:tc>
                <a:tc>
                  <a:txBody>
                    <a:bodyPr/>
                    <a:lstStyle/>
                    <a:p>
                      <a:endParaRPr sz="2500"/>
                    </a:p>
                  </a:txBody>
                  <a:tcPr marL="0" marR="0" marT="0" marB="0"/>
                </a:tc>
              </a:tr>
              <a:tr h="524256">
                <a:tc>
                  <a:txBody>
                    <a:bodyPr/>
                    <a:lstStyle/>
                    <a:p>
                      <a:pPr marL="101600" indent="0"/>
                      <a:r>
                        <a:rPr lang="vi" sz="850">
                          <a:latin typeface="Times New Roman"/>
                        </a:rPr>
                        <a:t>4</a:t>
                      </a:r>
                    </a:p>
                  </a:txBody>
                  <a:tcPr marL="0" marR="0" marT="0" marB="0" anchor="ctr"/>
                </a:tc>
                <a:tc>
                  <a:txBody>
                    <a:bodyPr/>
                    <a:lstStyle/>
                    <a:p>
                      <a:pPr indent="0"/>
                      <a:r>
                        <a:rPr lang="vi" sz="850">
                          <a:latin typeface="Times New Roman"/>
                        </a:rPr>
                        <a:t>Lê Tấn Gia Huy</a:t>
                      </a:r>
                    </a:p>
                  </a:txBody>
                  <a:tcPr marL="0" marR="0" marT="0" marB="0" anchor="ctr"/>
                </a:tc>
                <a:tc>
                  <a:txBody>
                    <a:bodyPr/>
                    <a:lstStyle/>
                    <a:p>
                      <a:pPr indent="0"/>
                      <a:r>
                        <a:rPr lang="vi" sz="850">
                          <a:latin typeface="Times New Roman"/>
                        </a:rPr>
                        <a:t>23/5/1989</a:t>
                      </a:r>
                    </a:p>
                  </a:txBody>
                  <a:tcPr marL="0" marR="0" marT="0" marB="0" anchor="ctr"/>
                </a:tc>
                <a:tc>
                  <a:txBody>
                    <a:bodyPr/>
                    <a:lstStyle/>
                    <a:p>
                      <a:endParaRPr sz="2500"/>
                    </a:p>
                  </a:txBody>
                  <a:tcPr marL="0" marR="0" marT="0" marB="0"/>
                </a:tc>
                <a:tc>
                  <a:txBody>
                    <a:bodyPr/>
                    <a:lstStyle/>
                    <a:p>
                      <a:pPr indent="0"/>
                      <a:r>
                        <a:rPr lang="vi" sz="850">
                          <a:latin typeface="Times New Roman"/>
                        </a:rPr>
                        <a:t>Kinh</a:t>
                      </a:r>
                    </a:p>
                  </a:txBody>
                  <a:tcPr marL="0" marR="0" marT="0" marB="0" anchor="ctr"/>
                </a:tc>
                <a:tc>
                  <a:txBody>
                    <a:bodyPr/>
                    <a:lstStyle/>
                    <a:p>
                      <a:pPr indent="0" algn="ctr">
                        <a:lnSpc>
                          <a:spcPts val="1032"/>
                        </a:lnSpc>
                      </a:pPr>
                      <a:r>
                        <a:rPr lang="vi" sz="850">
                          <a:latin typeface="Times New Roman"/>
                        </a:rPr>
                        <a:t>Nghĩa Thắng, Tư Nghĩa, Quảng Ngãi</a:t>
                      </a:r>
                    </a:p>
                  </a:txBody>
                  <a:tcPr marL="0" marR="0" marT="0" marB="0" anchor="ctr"/>
                </a:tc>
                <a:tc>
                  <a:txBody>
                    <a:bodyPr/>
                    <a:lstStyle/>
                    <a:p>
                      <a:pPr indent="0" algn="ctr"/>
                      <a:r>
                        <a:rPr lang="vi" sz="850">
                          <a:latin typeface="Times New Roman"/>
                        </a:rPr>
                        <a:t>x</a:t>
                      </a:r>
                    </a:p>
                  </a:txBody>
                  <a:tcPr marL="0" marR="0" marT="0" marB="0" anchor="ctr"/>
                </a:tc>
                <a:tc>
                  <a:txBody>
                    <a:bodyPr/>
                    <a:lstStyle/>
                    <a:p>
                      <a:endParaRPr sz="2500"/>
                    </a:p>
                  </a:txBody>
                  <a:tcPr marL="0" marR="0" marT="0" marB="0"/>
                </a:tc>
                <a:tc>
                  <a:txBody>
                    <a:bodyPr/>
                    <a:lstStyle/>
                    <a:p>
                      <a:pPr indent="0"/>
                      <a:r>
                        <a:rPr lang="vi" sz="850">
                          <a:latin typeface="Times New Roman"/>
                        </a:rPr>
                        <a:t>12/12</a:t>
                      </a:r>
                    </a:p>
                  </a:txBody>
                  <a:tcPr marL="0" marR="0" marT="0" marB="0" anchor="ctr"/>
                </a:tc>
                <a:tc>
                  <a:txBody>
                    <a:bodyPr/>
                    <a:lstStyle/>
                    <a:p>
                      <a:pPr indent="0" algn="ctr">
                        <a:lnSpc>
                          <a:spcPts val="1032"/>
                        </a:lnSpc>
                      </a:pPr>
                      <a:r>
                        <a:rPr lang="vi" sz="850">
                          <a:latin typeface="Times New Roman"/>
                        </a:rPr>
                        <a:t>Đại học ngành kỹ thuật xây dựng công trình giao thông</a:t>
                      </a:r>
                    </a:p>
                  </a:txBody>
                  <a:tcPr marL="0" marR="0" marT="0" marB="0" anchor="b"/>
                </a:tc>
                <a:tc>
                  <a:txBody>
                    <a:bodyPr/>
                    <a:lstStyle/>
                    <a:p>
                      <a:endParaRPr sz="2500"/>
                    </a:p>
                  </a:txBody>
                  <a:tcPr marL="0" marR="0" marT="0" marB="0"/>
                </a:tc>
                <a:tc>
                  <a:txBody>
                    <a:bodyPr/>
                    <a:lstStyle/>
                    <a:p>
                      <a:endParaRPr sz="2500"/>
                    </a:p>
                  </a:txBody>
                  <a:tcPr marL="0" marR="0" marT="0" marB="0"/>
                </a:tc>
                <a:tc>
                  <a:txBody>
                    <a:bodyPr/>
                    <a:lstStyle/>
                    <a:p>
                      <a:endParaRPr sz="2500"/>
                    </a:p>
                  </a:txBody>
                  <a:tcPr marL="0" marR="0" marT="0" marB="0"/>
                </a:tc>
                <a:tc>
                  <a:txBody>
                    <a:bodyPr/>
                    <a:lstStyle/>
                    <a:p>
                      <a:pPr indent="0">
                        <a:spcAft>
                          <a:spcPts val="210"/>
                        </a:spcAft>
                      </a:pPr>
                      <a:r>
                        <a:rPr lang="vi" sz="850">
                          <a:latin typeface="Times New Roman"/>
                        </a:rPr>
                        <a:t>Chính</a:t>
                      </a:r>
                    </a:p>
                    <a:p>
                      <a:pPr indent="0" algn="ctr"/>
                      <a:r>
                        <a:rPr lang="vi" sz="850">
                          <a:latin typeface="Times New Roman"/>
                        </a:rPr>
                        <a:t>quy</a:t>
                      </a:r>
                    </a:p>
                  </a:txBody>
                  <a:tcPr marL="0" marR="0" marT="0" marB="0" anchor="ctr"/>
                </a:tc>
                <a:tc>
                  <a:txBody>
                    <a:bodyPr/>
                    <a:lstStyle/>
                    <a:p>
                      <a:pPr indent="0" algn="ctr">
                        <a:lnSpc>
                          <a:spcPts val="1032"/>
                        </a:lnSpc>
                      </a:pPr>
                      <a:r>
                        <a:rPr lang="vi" sz="850">
                          <a:latin typeface="Times New Roman"/>
                        </a:rPr>
                        <a:t>Đại học Giao thông vận tải TP Hồ Chí Minh</a:t>
                      </a:r>
                    </a:p>
                  </a:txBody>
                  <a:tcPr marL="0" marR="0" marT="0" marB="0" anchor="b"/>
                </a:tc>
                <a:tc>
                  <a:txBody>
                    <a:bodyPr/>
                    <a:lstStyle/>
                    <a:p>
                      <a:pPr indent="0">
                        <a:spcAft>
                          <a:spcPts val="210"/>
                        </a:spcAft>
                      </a:pPr>
                      <a:r>
                        <a:rPr lang="vi" sz="850">
                          <a:latin typeface="Times New Roman"/>
                        </a:rPr>
                        <a:t>Công</a:t>
                      </a:r>
                    </a:p>
                    <a:p>
                      <a:pPr marL="139700" indent="0"/>
                      <a:r>
                        <a:rPr lang="vi" sz="850">
                          <a:latin typeface="Times New Roman"/>
                        </a:rPr>
                        <a:t>lập</a:t>
                      </a:r>
                    </a:p>
                  </a:txBody>
                  <a:tcPr marL="0" marR="0" marT="0" marB="0" anchor="ctr"/>
                </a:tc>
                <a:tc>
                  <a:txBody>
                    <a:bodyPr/>
                    <a:lstStyle/>
                    <a:p>
                      <a:pPr indent="0" algn="just">
                        <a:spcAft>
                          <a:spcPts val="210"/>
                        </a:spcAft>
                      </a:pPr>
                      <a:r>
                        <a:rPr lang="vi" sz="850">
                          <a:latin typeface="Times New Roman"/>
                        </a:rPr>
                        <a:t>Trung</a:t>
                      </a:r>
                    </a:p>
                    <a:p>
                      <a:pPr marL="101600" indent="0"/>
                      <a:r>
                        <a:rPr lang="vi" sz="850">
                          <a:latin typeface="Times New Roman"/>
                        </a:rPr>
                        <a:t>bình</a:t>
                      </a:r>
                    </a:p>
                  </a:txBody>
                  <a:tcPr marL="0" marR="0" marT="0" marB="0" anchor="ctr"/>
                </a:tc>
                <a:tc>
                  <a:txBody>
                    <a:bodyPr/>
                    <a:lstStyle/>
                    <a:p>
                      <a:endParaRPr sz="2500"/>
                    </a:p>
                  </a:txBody>
                  <a:tcPr marL="0" marR="0" marT="0" marB="0"/>
                </a:tc>
                <a:tc>
                  <a:txBody>
                    <a:bodyPr/>
                    <a:lstStyle/>
                    <a:p>
                      <a:pPr indent="0" algn="just">
                        <a:spcAft>
                          <a:spcPts val="210"/>
                        </a:spcAft>
                      </a:pPr>
                      <a:r>
                        <a:rPr lang="vi" sz="850">
                          <a:latin typeface="Times New Roman"/>
                        </a:rPr>
                        <a:t>Chuyên</a:t>
                      </a:r>
                    </a:p>
                    <a:p>
                      <a:pPr marL="127000" indent="0"/>
                      <a:r>
                        <a:rPr lang="vi" sz="850">
                          <a:latin typeface="Times New Roman"/>
                        </a:rPr>
                        <a:t>viên</a:t>
                      </a:r>
                    </a:p>
                  </a:txBody>
                  <a:tcPr marL="0" marR="0" marT="0" marB="0" anchor="ctr"/>
                </a:tc>
                <a:tc>
                  <a:txBody>
                    <a:bodyPr/>
                    <a:lstStyle/>
                    <a:p>
                      <a:pPr indent="0"/>
                      <a:r>
                        <a:rPr lang="de" sz="850">
                          <a:latin typeface="Times New Roman"/>
                        </a:rPr>
                        <a:t>01.003</a:t>
                      </a:r>
                    </a:p>
                  </a:txBody>
                  <a:tcPr marL="0" marR="0" marT="0" marB="0" anchor="ctr"/>
                </a:tc>
                <a:tc>
                  <a:txBody>
                    <a:bodyPr/>
                    <a:lstStyle/>
                    <a:p>
                      <a:pPr indent="0"/>
                      <a:r>
                        <a:rPr lang="vi" sz="850">
                          <a:latin typeface="Times New Roman"/>
                        </a:rPr>
                        <a:t>0829556779</a:t>
                      </a:r>
                    </a:p>
                  </a:txBody>
                  <a:tcPr marL="0" marR="0" marT="0" marB="0" anchor="ctr"/>
                </a:tc>
                <a:tc>
                  <a:txBody>
                    <a:bodyPr/>
                    <a:lstStyle/>
                    <a:p>
                      <a:endParaRPr sz="2500"/>
                    </a:p>
                  </a:txBody>
                  <a:tcPr marL="0" marR="0" marT="0" marB="0"/>
                </a:tc>
              </a:tr>
              <a:tr h="521208">
                <a:tc>
                  <a:txBody>
                    <a:bodyPr/>
                    <a:lstStyle/>
                    <a:p>
                      <a:pPr marL="101600" indent="0"/>
                      <a:r>
                        <a:rPr lang="vi" sz="850">
                          <a:latin typeface="Times New Roman"/>
                        </a:rPr>
                        <a:t>5</a:t>
                      </a:r>
                    </a:p>
                  </a:txBody>
                  <a:tcPr marL="0" marR="0" marT="0" marB="0" anchor="ctr"/>
                </a:tc>
                <a:tc>
                  <a:txBody>
                    <a:bodyPr/>
                    <a:lstStyle/>
                    <a:p>
                      <a:pPr indent="0"/>
                      <a:r>
                        <a:rPr lang="vi" sz="850">
                          <a:latin typeface="Times New Roman"/>
                        </a:rPr>
                        <a:t>Nguyễn Thanh Quân</a:t>
                      </a:r>
                    </a:p>
                  </a:txBody>
                  <a:tcPr marL="0" marR="0" marT="0" marB="0" anchor="ctr"/>
                </a:tc>
                <a:tc>
                  <a:txBody>
                    <a:bodyPr/>
                    <a:lstStyle/>
                    <a:p>
                      <a:pPr indent="0"/>
                      <a:r>
                        <a:rPr lang="vi" sz="850">
                          <a:latin typeface="Times New Roman"/>
                        </a:rPr>
                        <a:t>15/9/1993</a:t>
                      </a:r>
                    </a:p>
                  </a:txBody>
                  <a:tcPr marL="0" marR="0" marT="0" marB="0" anchor="ctr"/>
                </a:tc>
                <a:tc>
                  <a:txBody>
                    <a:bodyPr/>
                    <a:lstStyle/>
                    <a:p>
                      <a:endParaRPr sz="2500"/>
                    </a:p>
                  </a:txBody>
                  <a:tcPr marL="0" marR="0" marT="0" marB="0"/>
                </a:tc>
                <a:tc>
                  <a:txBody>
                    <a:bodyPr/>
                    <a:lstStyle/>
                    <a:p>
                      <a:pPr indent="0"/>
                      <a:r>
                        <a:rPr lang="vi" sz="850">
                          <a:latin typeface="Times New Roman"/>
                        </a:rPr>
                        <a:t>Kinh</a:t>
                      </a:r>
                    </a:p>
                  </a:txBody>
                  <a:tcPr marL="0" marR="0" marT="0" marB="0" anchor="ctr"/>
                </a:tc>
                <a:tc>
                  <a:txBody>
                    <a:bodyPr/>
                    <a:lstStyle/>
                    <a:p>
                      <a:pPr indent="0" algn="ctr">
                        <a:lnSpc>
                          <a:spcPts val="1032"/>
                        </a:lnSpc>
                      </a:pPr>
                      <a:r>
                        <a:rPr lang="vi" sz="850">
                          <a:latin typeface="Times New Roman"/>
                        </a:rPr>
                        <a:t>Vinh Thanh, Phú Vang, Thừa Thiên Huế</a:t>
                      </a:r>
                    </a:p>
                  </a:txBody>
                  <a:tcPr marL="0" marR="0" marT="0" marB="0" anchor="ctr"/>
                </a:tc>
                <a:tc>
                  <a:txBody>
                    <a:bodyPr/>
                    <a:lstStyle/>
                    <a:p>
                      <a:endParaRPr sz="2500"/>
                    </a:p>
                  </a:txBody>
                  <a:tcPr marL="0" marR="0" marT="0" marB="0"/>
                </a:tc>
                <a:tc>
                  <a:txBody>
                    <a:bodyPr/>
                    <a:lstStyle/>
                    <a:p>
                      <a:pPr indent="0" algn="ctr"/>
                      <a:r>
                        <a:rPr lang="vi" sz="850">
                          <a:latin typeface="Times New Roman"/>
                        </a:rPr>
                        <a:t>x</a:t>
                      </a:r>
                    </a:p>
                  </a:txBody>
                  <a:tcPr marL="0" marR="0" marT="0" marB="0" anchor="ctr"/>
                </a:tc>
                <a:tc>
                  <a:txBody>
                    <a:bodyPr/>
                    <a:lstStyle/>
                    <a:p>
                      <a:pPr indent="0"/>
                      <a:r>
                        <a:rPr lang="vi" sz="850">
                          <a:latin typeface="Times New Roman"/>
                        </a:rPr>
                        <a:t>12/12</a:t>
                      </a:r>
                    </a:p>
                  </a:txBody>
                  <a:tcPr marL="0" marR="0" marT="0" marB="0" anchor="ctr"/>
                </a:tc>
                <a:tc>
                  <a:txBody>
                    <a:bodyPr/>
                    <a:lstStyle/>
                    <a:p>
                      <a:pPr indent="0" algn="ctr">
                        <a:lnSpc>
                          <a:spcPts val="1032"/>
                        </a:lnSpc>
                      </a:pPr>
                      <a:r>
                        <a:rPr lang="vi" sz="850">
                          <a:latin typeface="Times New Roman"/>
                        </a:rPr>
                        <a:t>Đại học ngành kỹ thuật xây dựng công trình giao thông</a:t>
                      </a:r>
                    </a:p>
                  </a:txBody>
                  <a:tcPr marL="0" marR="0" marT="0" marB="0" anchor="b"/>
                </a:tc>
                <a:tc>
                  <a:txBody>
                    <a:bodyPr/>
                    <a:lstStyle/>
                    <a:p>
                      <a:pPr indent="0">
                        <a:spcAft>
                          <a:spcPts val="210"/>
                        </a:spcAft>
                      </a:pPr>
                      <a:r>
                        <a:rPr lang="vi" sz="850">
                          <a:latin typeface="Times New Roman"/>
                        </a:rPr>
                        <a:t>Anh</a:t>
                      </a:r>
                    </a:p>
                    <a:p>
                      <a:pPr marL="114300" indent="0"/>
                      <a:r>
                        <a:rPr lang="vi" sz="850">
                          <a:latin typeface="Times New Roman"/>
                        </a:rPr>
                        <a:t>C</a:t>
                      </a:r>
                    </a:p>
                  </a:txBody>
                  <a:tcPr marL="0" marR="0" marT="0" marB="0" anchor="ctr"/>
                </a:tc>
                <a:tc>
                  <a:txBody>
                    <a:bodyPr/>
                    <a:lstStyle/>
                    <a:p>
                      <a:pPr indent="0"/>
                      <a:r>
                        <a:rPr lang="vi" sz="850">
                          <a:latin typeface="Times New Roman"/>
                        </a:rPr>
                        <a:t>B</a:t>
                      </a:r>
                    </a:p>
                  </a:txBody>
                  <a:tcPr marL="0" marR="0" marT="0" marB="0" anchor="ctr"/>
                </a:tc>
                <a:tc>
                  <a:txBody>
                    <a:bodyPr/>
                    <a:lstStyle/>
                    <a:p>
                      <a:endParaRPr sz="2500"/>
                    </a:p>
                  </a:txBody>
                  <a:tcPr marL="0" marR="0" marT="0" marB="0"/>
                </a:tc>
                <a:tc>
                  <a:txBody>
                    <a:bodyPr/>
                    <a:lstStyle/>
                    <a:p>
                      <a:pPr indent="0">
                        <a:spcAft>
                          <a:spcPts val="210"/>
                        </a:spcAft>
                      </a:pPr>
                      <a:r>
                        <a:rPr lang="vi" sz="850">
                          <a:latin typeface="Times New Roman"/>
                        </a:rPr>
                        <a:t>Chính</a:t>
                      </a:r>
                    </a:p>
                    <a:p>
                      <a:pPr marL="101600" indent="0"/>
                      <a:r>
                        <a:rPr lang="vi" sz="850">
                          <a:latin typeface="Times New Roman"/>
                        </a:rPr>
                        <a:t>q</a:t>
                      </a:r>
                      <a:r>
                        <a:rPr lang="vi" sz="850" baseline="30000">
                          <a:latin typeface="Times New Roman"/>
                        </a:rPr>
                        <a:t>u</a:t>
                      </a:r>
                      <a:r>
                        <a:rPr lang="vi" sz="850">
                          <a:latin typeface="Times New Roman"/>
                        </a:rPr>
                        <a:t>y</a:t>
                      </a:r>
                    </a:p>
                  </a:txBody>
                  <a:tcPr marL="0" marR="0" marT="0" marB="0" anchor="ctr"/>
                </a:tc>
                <a:tc>
                  <a:txBody>
                    <a:bodyPr/>
                    <a:lstStyle/>
                    <a:p>
                      <a:pPr indent="0" algn="ctr">
                        <a:lnSpc>
                          <a:spcPts val="1032"/>
                        </a:lnSpc>
                      </a:pPr>
                      <a:r>
                        <a:rPr lang="vi" sz="850">
                          <a:latin typeface="Times New Roman"/>
                        </a:rPr>
                        <a:t>Đại học Xây dựng miền trung</a:t>
                      </a:r>
                    </a:p>
                  </a:txBody>
                  <a:tcPr marL="0" marR="0" marT="0" marB="0" anchor="ctr"/>
                </a:tc>
                <a:tc>
                  <a:txBody>
                    <a:bodyPr/>
                    <a:lstStyle/>
                    <a:p>
                      <a:pPr indent="0">
                        <a:spcAft>
                          <a:spcPts val="210"/>
                        </a:spcAft>
                      </a:pPr>
                      <a:r>
                        <a:rPr lang="vi" sz="850">
                          <a:latin typeface="Times New Roman"/>
                        </a:rPr>
                        <a:t>Công</a:t>
                      </a:r>
                    </a:p>
                    <a:p>
                      <a:pPr marL="139700" indent="0"/>
                      <a:r>
                        <a:rPr lang="vi" sz="850">
                          <a:latin typeface="Times New Roman"/>
                        </a:rPr>
                        <a:t>lập</a:t>
                      </a:r>
                    </a:p>
                  </a:txBody>
                  <a:tcPr marL="0" marR="0" marT="0" marB="0" anchor="ctr"/>
                </a:tc>
                <a:tc>
                  <a:txBody>
                    <a:bodyPr/>
                    <a:lstStyle/>
                    <a:p>
                      <a:pPr marL="101600" indent="0"/>
                      <a:r>
                        <a:rPr lang="vi" sz="850">
                          <a:latin typeface="Times New Roman"/>
                        </a:rPr>
                        <a:t>Khá</a:t>
                      </a:r>
                    </a:p>
                  </a:txBody>
                  <a:tcPr marL="0" marR="0" marT="0" marB="0" anchor="ctr"/>
                </a:tc>
                <a:tc>
                  <a:txBody>
                    <a:bodyPr/>
                    <a:lstStyle/>
                    <a:p>
                      <a:endParaRPr sz="2500"/>
                    </a:p>
                  </a:txBody>
                  <a:tcPr marL="0" marR="0" marT="0" marB="0"/>
                </a:tc>
                <a:tc>
                  <a:txBody>
                    <a:bodyPr/>
                    <a:lstStyle/>
                    <a:p>
                      <a:pPr indent="0" algn="just">
                        <a:spcAft>
                          <a:spcPts val="210"/>
                        </a:spcAft>
                      </a:pPr>
                      <a:r>
                        <a:rPr lang="vi" sz="850">
                          <a:latin typeface="Times New Roman"/>
                        </a:rPr>
                        <a:t>Chuyên</a:t>
                      </a:r>
                    </a:p>
                    <a:p>
                      <a:pPr marL="127000" indent="0"/>
                      <a:r>
                        <a:rPr lang="vi" sz="850">
                          <a:latin typeface="Times New Roman"/>
                        </a:rPr>
                        <a:t>viên</a:t>
                      </a:r>
                    </a:p>
                  </a:txBody>
                  <a:tcPr marL="0" marR="0" marT="0" marB="0" anchor="ctr"/>
                </a:tc>
                <a:tc>
                  <a:txBody>
                    <a:bodyPr/>
                    <a:lstStyle/>
                    <a:p>
                      <a:pPr indent="0"/>
                      <a:r>
                        <a:rPr lang="vi" sz="850">
                          <a:latin typeface="Times New Roman"/>
                        </a:rPr>
                        <a:t>01.003</a:t>
                      </a:r>
                    </a:p>
                  </a:txBody>
                  <a:tcPr marL="0" marR="0" marT="0" marB="0" anchor="ctr"/>
                </a:tc>
                <a:tc>
                  <a:txBody>
                    <a:bodyPr/>
                    <a:lstStyle/>
                    <a:p>
                      <a:pPr indent="0"/>
                      <a:r>
                        <a:rPr lang="vi" sz="850">
                          <a:latin typeface="Times New Roman"/>
                        </a:rPr>
                        <a:t>0973576337</a:t>
                      </a:r>
                    </a:p>
                  </a:txBody>
                  <a:tcPr marL="0" marR="0" marT="0" marB="0" anchor="ctr"/>
                </a:tc>
                <a:tc>
                  <a:txBody>
                    <a:bodyPr/>
                    <a:lstStyle/>
                    <a:p>
                      <a:endParaRPr sz="2500"/>
                    </a:p>
                  </a:txBody>
                  <a:tcPr marL="0" marR="0" marT="0" marB="0"/>
                </a:tc>
              </a:tr>
              <a:tr h="524256">
                <a:tc>
                  <a:txBody>
                    <a:bodyPr/>
                    <a:lstStyle/>
                    <a:p>
                      <a:pPr marL="101600" indent="0"/>
                      <a:r>
                        <a:rPr lang="vi" sz="850">
                          <a:latin typeface="Times New Roman"/>
                        </a:rPr>
                        <a:t>6</a:t>
                      </a:r>
                    </a:p>
                  </a:txBody>
                  <a:tcPr marL="0" marR="0" marT="0" marB="0" anchor="ctr"/>
                </a:tc>
                <a:tc>
                  <a:txBody>
                    <a:bodyPr/>
                    <a:lstStyle/>
                    <a:p>
                      <a:pPr indent="0"/>
                      <a:r>
                        <a:rPr lang="vi" sz="850">
                          <a:latin typeface="Times New Roman"/>
                        </a:rPr>
                        <a:t>Trần Phan Ngọc Viên</a:t>
                      </a:r>
                    </a:p>
                  </a:txBody>
                  <a:tcPr marL="0" marR="0" marT="0" marB="0" anchor="ctr"/>
                </a:tc>
                <a:tc>
                  <a:txBody>
                    <a:bodyPr/>
                    <a:lstStyle/>
                    <a:p>
                      <a:pPr indent="0"/>
                      <a:r>
                        <a:rPr lang="vi" sz="850">
                          <a:latin typeface="Times New Roman"/>
                        </a:rPr>
                        <a:t>19/10/1993</a:t>
                      </a:r>
                    </a:p>
                  </a:txBody>
                  <a:tcPr marL="0" marR="0" marT="0" marB="0" anchor="ctr"/>
                </a:tc>
                <a:tc>
                  <a:txBody>
                    <a:bodyPr/>
                    <a:lstStyle/>
                    <a:p>
                      <a:endParaRPr sz="2500"/>
                    </a:p>
                  </a:txBody>
                  <a:tcPr marL="0" marR="0" marT="0" marB="0"/>
                </a:tc>
                <a:tc>
                  <a:txBody>
                    <a:bodyPr/>
                    <a:lstStyle/>
                    <a:p>
                      <a:pPr indent="0"/>
                      <a:r>
                        <a:rPr lang="vi" sz="850">
                          <a:latin typeface="Times New Roman"/>
                        </a:rPr>
                        <a:t>Kinh</a:t>
                      </a:r>
                    </a:p>
                  </a:txBody>
                  <a:tcPr marL="0" marR="0" marT="0" marB="0" anchor="ctr"/>
                </a:tc>
                <a:tc>
                  <a:txBody>
                    <a:bodyPr/>
                    <a:lstStyle/>
                    <a:p>
                      <a:pPr indent="0" algn="ctr">
                        <a:lnSpc>
                          <a:spcPts val="1032"/>
                        </a:lnSpc>
                      </a:pPr>
                      <a:r>
                        <a:rPr lang="vi" sz="850">
                          <a:latin typeface="Times New Roman"/>
                        </a:rPr>
                        <a:t>Phường Đồng Mai, Hà Đông, Hà Nội</a:t>
                      </a:r>
                    </a:p>
                  </a:txBody>
                  <a:tcPr marL="0" marR="0" marT="0" marB="0" anchor="ctr"/>
                </a:tc>
                <a:tc>
                  <a:txBody>
                    <a:bodyPr/>
                    <a:lstStyle/>
                    <a:p>
                      <a:pPr indent="0" algn="ctr"/>
                      <a:r>
                        <a:rPr lang="vi" sz="850">
                          <a:latin typeface="Times New Roman"/>
                        </a:rPr>
                        <a:t>x</a:t>
                      </a:r>
                    </a:p>
                  </a:txBody>
                  <a:tcPr marL="0" marR="0" marT="0" marB="0" anchor="ctr"/>
                </a:tc>
                <a:tc>
                  <a:txBody>
                    <a:bodyPr/>
                    <a:lstStyle/>
                    <a:p>
                      <a:endParaRPr sz="2500"/>
                    </a:p>
                  </a:txBody>
                  <a:tcPr marL="0" marR="0" marT="0" marB="0"/>
                </a:tc>
                <a:tc>
                  <a:txBody>
                    <a:bodyPr/>
                    <a:lstStyle/>
                    <a:p>
                      <a:pPr indent="0"/>
                      <a:r>
                        <a:rPr lang="vi" sz="850">
                          <a:latin typeface="Times New Roman"/>
                        </a:rPr>
                        <a:t>12/12</a:t>
                      </a:r>
                    </a:p>
                  </a:txBody>
                  <a:tcPr marL="0" marR="0" marT="0" marB="0" anchor="ctr"/>
                </a:tc>
                <a:tc>
                  <a:txBody>
                    <a:bodyPr/>
                    <a:lstStyle/>
                    <a:p>
                      <a:pPr indent="0" algn="ctr">
                        <a:lnSpc>
                          <a:spcPts val="1032"/>
                        </a:lnSpc>
                      </a:pPr>
                      <a:r>
                        <a:rPr lang="vi" sz="850">
                          <a:latin typeface="Times New Roman"/>
                        </a:rPr>
                        <a:t>Đại học ngành kỹ thuật xây dựng công trình giao thông</a:t>
                      </a:r>
                    </a:p>
                  </a:txBody>
                  <a:tcPr marL="0" marR="0" marT="0" marB="0" anchor="b"/>
                </a:tc>
                <a:tc>
                  <a:txBody>
                    <a:bodyPr/>
                    <a:lstStyle/>
                    <a:p>
                      <a:endParaRPr sz="2500"/>
                    </a:p>
                  </a:txBody>
                  <a:tcPr marL="0" marR="0" marT="0" marB="0"/>
                </a:tc>
                <a:tc>
                  <a:txBody>
                    <a:bodyPr/>
                    <a:lstStyle/>
                    <a:p>
                      <a:endParaRPr sz="2500"/>
                    </a:p>
                  </a:txBody>
                  <a:tcPr marL="0" marR="0" marT="0" marB="0"/>
                </a:tc>
                <a:tc>
                  <a:txBody>
                    <a:bodyPr/>
                    <a:lstStyle/>
                    <a:p>
                      <a:endParaRPr sz="2500"/>
                    </a:p>
                  </a:txBody>
                  <a:tcPr marL="0" marR="0" marT="0" marB="0"/>
                </a:tc>
                <a:tc>
                  <a:txBody>
                    <a:bodyPr/>
                    <a:lstStyle/>
                    <a:p>
                      <a:pPr indent="0">
                        <a:spcAft>
                          <a:spcPts val="210"/>
                        </a:spcAft>
                      </a:pPr>
                      <a:r>
                        <a:rPr lang="vi" sz="850">
                          <a:latin typeface="Times New Roman"/>
                        </a:rPr>
                        <a:t>Chính</a:t>
                      </a:r>
                    </a:p>
                    <a:p>
                      <a:pPr indent="0" algn="ctr"/>
                      <a:r>
                        <a:rPr lang="vi" sz="850">
                          <a:latin typeface="Times New Roman"/>
                        </a:rPr>
                        <a:t>quy</a:t>
                      </a:r>
                    </a:p>
                  </a:txBody>
                  <a:tcPr marL="0" marR="0" marT="0" marB="0" anchor="ctr"/>
                </a:tc>
                <a:tc>
                  <a:txBody>
                    <a:bodyPr/>
                    <a:lstStyle/>
                    <a:p>
                      <a:pPr indent="0" algn="ctr">
                        <a:lnSpc>
                          <a:spcPts val="1032"/>
                        </a:lnSpc>
                      </a:pPr>
                      <a:r>
                        <a:rPr lang="vi" sz="850">
                          <a:latin typeface="Times New Roman"/>
                        </a:rPr>
                        <a:t>Đại học Giao thông vận tải</a:t>
                      </a:r>
                    </a:p>
                  </a:txBody>
                  <a:tcPr marL="0" marR="0" marT="0" marB="0" anchor="ctr"/>
                </a:tc>
                <a:tc>
                  <a:txBody>
                    <a:bodyPr/>
                    <a:lstStyle/>
                    <a:p>
                      <a:pPr indent="0">
                        <a:spcAft>
                          <a:spcPts val="210"/>
                        </a:spcAft>
                      </a:pPr>
                      <a:r>
                        <a:rPr lang="vi" sz="850">
                          <a:latin typeface="Times New Roman"/>
                        </a:rPr>
                        <a:t>Công</a:t>
                      </a:r>
                    </a:p>
                    <a:p>
                      <a:pPr marL="139700" indent="0"/>
                      <a:r>
                        <a:rPr lang="vi" sz="850">
                          <a:latin typeface="Times New Roman"/>
                        </a:rPr>
                        <a:t>lập</a:t>
                      </a:r>
                    </a:p>
                  </a:txBody>
                  <a:tcPr marL="0" marR="0" marT="0" marB="0" anchor="ctr"/>
                </a:tc>
                <a:tc>
                  <a:txBody>
                    <a:bodyPr/>
                    <a:lstStyle/>
                    <a:p>
                      <a:pPr indent="0" algn="just">
                        <a:spcAft>
                          <a:spcPts val="210"/>
                        </a:spcAft>
                      </a:pPr>
                      <a:r>
                        <a:rPr lang="vi" sz="850">
                          <a:latin typeface="Times New Roman"/>
                        </a:rPr>
                        <a:t>Trung</a:t>
                      </a:r>
                    </a:p>
                    <a:p>
                      <a:pPr marL="101600" indent="0"/>
                      <a:r>
                        <a:rPr lang="vi" sz="850">
                          <a:latin typeface="Times New Roman"/>
                        </a:rPr>
                        <a:t>bình</a:t>
                      </a:r>
                    </a:p>
                  </a:txBody>
                  <a:tcPr marL="0" marR="0" marT="0" marB="0" anchor="ctr"/>
                </a:tc>
                <a:tc>
                  <a:txBody>
                    <a:bodyPr/>
                    <a:lstStyle/>
                    <a:p>
                      <a:endParaRPr sz="2500"/>
                    </a:p>
                  </a:txBody>
                  <a:tcPr marL="0" marR="0" marT="0" marB="0"/>
                </a:tc>
                <a:tc>
                  <a:txBody>
                    <a:bodyPr/>
                    <a:lstStyle/>
                    <a:p>
                      <a:pPr indent="0" algn="just">
                        <a:spcAft>
                          <a:spcPts val="210"/>
                        </a:spcAft>
                      </a:pPr>
                      <a:r>
                        <a:rPr lang="vi" sz="850">
                          <a:latin typeface="Times New Roman"/>
                        </a:rPr>
                        <a:t>Chuyên</a:t>
                      </a:r>
                    </a:p>
                    <a:p>
                      <a:pPr marL="127000" indent="0"/>
                      <a:r>
                        <a:rPr lang="vi" sz="850">
                          <a:latin typeface="Times New Roman"/>
                        </a:rPr>
                        <a:t>viên</a:t>
                      </a:r>
                    </a:p>
                  </a:txBody>
                  <a:tcPr marL="0" marR="0" marT="0" marB="0" anchor="ctr"/>
                </a:tc>
                <a:tc>
                  <a:txBody>
                    <a:bodyPr/>
                    <a:lstStyle/>
                    <a:p>
                      <a:pPr indent="0"/>
                      <a:r>
                        <a:rPr lang="de" sz="850">
                          <a:latin typeface="Times New Roman"/>
                        </a:rPr>
                        <a:t>01.003</a:t>
                      </a:r>
                    </a:p>
                  </a:txBody>
                  <a:tcPr marL="0" marR="0" marT="0" marB="0" anchor="ctr"/>
                </a:tc>
                <a:tc>
                  <a:txBody>
                    <a:bodyPr/>
                    <a:lstStyle/>
                    <a:p>
                      <a:pPr indent="0"/>
                      <a:r>
                        <a:rPr lang="vi" sz="850">
                          <a:latin typeface="Times New Roman"/>
                        </a:rPr>
                        <a:t>0898491754</a:t>
                      </a:r>
                    </a:p>
                  </a:txBody>
                  <a:tcPr marL="0" marR="0" marT="0" marB="0" anchor="ctr"/>
                </a:tc>
                <a:tc>
                  <a:txBody>
                    <a:bodyPr/>
                    <a:lstStyle/>
                    <a:p>
                      <a:endParaRPr sz="2500"/>
                    </a:p>
                  </a:txBody>
                  <a:tcPr marL="0" marR="0" marT="0" marB="0"/>
                </a:tc>
              </a:tr>
              <a:tr h="521208">
                <a:tc>
                  <a:txBody>
                    <a:bodyPr/>
                    <a:lstStyle/>
                    <a:p>
                      <a:pPr marL="101600" indent="0"/>
                      <a:r>
                        <a:rPr lang="vi" sz="850">
                          <a:latin typeface="Times New Roman"/>
                        </a:rPr>
                        <a:t>7</a:t>
                      </a:r>
                    </a:p>
                  </a:txBody>
                  <a:tcPr marL="0" marR="0" marT="0" marB="0" anchor="ctr"/>
                </a:tc>
                <a:tc>
                  <a:txBody>
                    <a:bodyPr/>
                    <a:lstStyle/>
                    <a:p>
                      <a:pPr indent="0"/>
                      <a:r>
                        <a:rPr lang="vi" sz="850">
                          <a:latin typeface="Times New Roman"/>
                        </a:rPr>
                        <a:t>Vũ Lê Minh Hiếu</a:t>
                      </a:r>
                    </a:p>
                  </a:txBody>
                  <a:tcPr marL="0" marR="0" marT="0" marB="0" anchor="ctr"/>
                </a:tc>
                <a:tc>
                  <a:txBody>
                    <a:bodyPr/>
                    <a:lstStyle/>
                    <a:p>
                      <a:pPr indent="0"/>
                      <a:r>
                        <a:rPr lang="vi" sz="850">
                          <a:latin typeface="Times New Roman"/>
                        </a:rPr>
                        <a:t>21/8/1996</a:t>
                      </a:r>
                    </a:p>
                  </a:txBody>
                  <a:tcPr marL="0" marR="0" marT="0" marB="0" anchor="ctr"/>
                </a:tc>
                <a:tc>
                  <a:txBody>
                    <a:bodyPr/>
                    <a:lstStyle/>
                    <a:p>
                      <a:endParaRPr sz="2500"/>
                    </a:p>
                  </a:txBody>
                  <a:tcPr marL="0" marR="0" marT="0" marB="0"/>
                </a:tc>
                <a:tc>
                  <a:txBody>
                    <a:bodyPr/>
                    <a:lstStyle/>
                    <a:p>
                      <a:pPr indent="0"/>
                      <a:r>
                        <a:rPr lang="vi" sz="850">
                          <a:latin typeface="Times New Roman"/>
                        </a:rPr>
                        <a:t>Kinh</a:t>
                      </a:r>
                    </a:p>
                  </a:txBody>
                  <a:tcPr marL="0" marR="0" marT="0" marB="0" anchor="ctr"/>
                </a:tc>
                <a:tc>
                  <a:txBody>
                    <a:bodyPr/>
                    <a:lstStyle/>
                    <a:p>
                      <a:pPr indent="0" algn="ctr">
                        <a:lnSpc>
                          <a:spcPts val="1032"/>
                        </a:lnSpc>
                      </a:pPr>
                      <a:r>
                        <a:rPr lang="vi" sz="850">
                          <a:latin typeface="Times New Roman"/>
                        </a:rPr>
                        <a:t>Khánh Thượng, Yên Mô, Ninh Bình</a:t>
                      </a:r>
                    </a:p>
                  </a:txBody>
                  <a:tcPr marL="0" marR="0" marT="0" marB="0" anchor="ctr"/>
                </a:tc>
                <a:tc>
                  <a:txBody>
                    <a:bodyPr/>
                    <a:lstStyle/>
                    <a:p>
                      <a:pPr indent="0" algn="ctr"/>
                      <a:r>
                        <a:rPr lang="vi" sz="850">
                          <a:latin typeface="Times New Roman"/>
                        </a:rPr>
                        <a:t>x</a:t>
                      </a:r>
                    </a:p>
                  </a:txBody>
                  <a:tcPr marL="0" marR="0" marT="0" marB="0" anchor="ctr"/>
                </a:tc>
                <a:tc>
                  <a:txBody>
                    <a:bodyPr/>
                    <a:lstStyle/>
                    <a:p>
                      <a:endParaRPr sz="2500"/>
                    </a:p>
                  </a:txBody>
                  <a:tcPr marL="0" marR="0" marT="0" marB="0"/>
                </a:tc>
                <a:tc>
                  <a:txBody>
                    <a:bodyPr/>
                    <a:lstStyle/>
                    <a:p>
                      <a:pPr indent="0"/>
                      <a:r>
                        <a:rPr lang="vi" sz="850">
                          <a:latin typeface="Times New Roman"/>
                        </a:rPr>
                        <a:t>12/12</a:t>
                      </a:r>
                    </a:p>
                  </a:txBody>
                  <a:tcPr marL="0" marR="0" marT="0" marB="0" anchor="ctr"/>
                </a:tc>
                <a:tc>
                  <a:txBody>
                    <a:bodyPr/>
                    <a:lstStyle/>
                    <a:p>
                      <a:pPr indent="0" algn="ctr">
                        <a:lnSpc>
                          <a:spcPts val="1032"/>
                        </a:lnSpc>
                      </a:pPr>
                      <a:r>
                        <a:rPr lang="vi" sz="850">
                          <a:latin typeface="Times New Roman"/>
                        </a:rPr>
                        <a:t>Đại học ngành kỹ thuật xây dựng công trình giao thông</a:t>
                      </a:r>
                    </a:p>
                  </a:txBody>
                  <a:tcPr marL="0" marR="0" marT="0" marB="0" anchor="b"/>
                </a:tc>
                <a:tc>
                  <a:txBody>
                    <a:bodyPr/>
                    <a:lstStyle/>
                    <a:p>
                      <a:endParaRPr sz="2500"/>
                    </a:p>
                  </a:txBody>
                  <a:tcPr marL="0" marR="0" marT="0" marB="0"/>
                </a:tc>
                <a:tc>
                  <a:txBody>
                    <a:bodyPr/>
                    <a:lstStyle/>
                    <a:p>
                      <a:pPr indent="0">
                        <a:spcAft>
                          <a:spcPts val="210"/>
                        </a:spcAft>
                      </a:pPr>
                      <a:r>
                        <a:rPr lang="vi" sz="850">
                          <a:latin typeface="Times New Roman"/>
                        </a:rPr>
                        <a:t>Cơ</a:t>
                      </a:r>
                    </a:p>
                    <a:p>
                      <a:pPr indent="0"/>
                      <a:r>
                        <a:rPr lang="vi" sz="850">
                          <a:latin typeface="Times New Roman"/>
                        </a:rPr>
                        <a:t>bản</a:t>
                      </a:r>
                    </a:p>
                  </a:txBody>
                  <a:tcPr marL="0" marR="0" marT="0" marB="0" anchor="ctr"/>
                </a:tc>
                <a:tc>
                  <a:txBody>
                    <a:bodyPr/>
                    <a:lstStyle/>
                    <a:p>
                      <a:endParaRPr sz="2500"/>
                    </a:p>
                  </a:txBody>
                  <a:tcPr marL="0" marR="0" marT="0" marB="0"/>
                </a:tc>
                <a:tc>
                  <a:txBody>
                    <a:bodyPr/>
                    <a:lstStyle/>
                    <a:p>
                      <a:pPr indent="0">
                        <a:spcAft>
                          <a:spcPts val="210"/>
                        </a:spcAft>
                      </a:pPr>
                      <a:r>
                        <a:rPr lang="vi" sz="850">
                          <a:latin typeface="Times New Roman"/>
                        </a:rPr>
                        <a:t>Chính</a:t>
                      </a:r>
                    </a:p>
                    <a:p>
                      <a:pPr indent="0" algn="ctr"/>
                      <a:r>
                        <a:rPr lang="vi" sz="850">
                          <a:latin typeface="Times New Roman"/>
                        </a:rPr>
                        <a:t>quy</a:t>
                      </a:r>
                    </a:p>
                  </a:txBody>
                  <a:tcPr marL="0" marR="0" marT="0" marB="0" anchor="ctr"/>
                </a:tc>
                <a:tc>
                  <a:txBody>
                    <a:bodyPr/>
                    <a:lstStyle/>
                    <a:p>
                      <a:pPr indent="0" algn="ctr">
                        <a:lnSpc>
                          <a:spcPts val="1032"/>
                        </a:lnSpc>
                      </a:pPr>
                      <a:r>
                        <a:rPr lang="vi" sz="850">
                          <a:latin typeface="Times New Roman"/>
                        </a:rPr>
                        <a:t>Đại học Giao thông vận tải TP Hồ Chí Minh</a:t>
                      </a:r>
                    </a:p>
                  </a:txBody>
                  <a:tcPr marL="0" marR="0" marT="0" marB="0" anchor="b"/>
                </a:tc>
                <a:tc>
                  <a:txBody>
                    <a:bodyPr/>
                    <a:lstStyle/>
                    <a:p>
                      <a:pPr indent="0">
                        <a:spcAft>
                          <a:spcPts val="210"/>
                        </a:spcAft>
                      </a:pPr>
                      <a:r>
                        <a:rPr lang="vi" sz="850">
                          <a:latin typeface="Times New Roman"/>
                        </a:rPr>
                        <a:t>Công</a:t>
                      </a:r>
                    </a:p>
                    <a:p>
                      <a:pPr marL="139700" indent="0"/>
                      <a:r>
                        <a:rPr lang="vi" sz="850">
                          <a:latin typeface="Times New Roman"/>
                        </a:rPr>
                        <a:t>lập</a:t>
                      </a:r>
                    </a:p>
                  </a:txBody>
                  <a:tcPr marL="0" marR="0" marT="0" marB="0" anchor="ctr"/>
                </a:tc>
                <a:tc>
                  <a:txBody>
                    <a:bodyPr/>
                    <a:lstStyle/>
                    <a:p>
                      <a:pPr marL="101600" indent="0"/>
                      <a:r>
                        <a:rPr lang="vi" sz="850">
                          <a:latin typeface="Times New Roman"/>
                        </a:rPr>
                        <a:t>Khá</a:t>
                      </a:r>
                    </a:p>
                  </a:txBody>
                  <a:tcPr marL="0" marR="0" marT="0" marB="0" anchor="ctr"/>
                </a:tc>
                <a:tc>
                  <a:txBody>
                    <a:bodyPr/>
                    <a:lstStyle/>
                    <a:p>
                      <a:endParaRPr sz="2500"/>
                    </a:p>
                  </a:txBody>
                  <a:tcPr marL="0" marR="0" marT="0" marB="0"/>
                </a:tc>
                <a:tc>
                  <a:txBody>
                    <a:bodyPr/>
                    <a:lstStyle/>
                    <a:p>
                      <a:pPr indent="0" algn="just">
                        <a:spcAft>
                          <a:spcPts val="210"/>
                        </a:spcAft>
                      </a:pPr>
                      <a:r>
                        <a:rPr lang="vi" sz="850">
                          <a:latin typeface="Times New Roman"/>
                        </a:rPr>
                        <a:t>Chuyên</a:t>
                      </a:r>
                    </a:p>
                    <a:p>
                      <a:pPr marL="127000" indent="0"/>
                      <a:r>
                        <a:rPr lang="vi" sz="850">
                          <a:latin typeface="Times New Roman"/>
                        </a:rPr>
                        <a:t>viên</a:t>
                      </a:r>
                    </a:p>
                  </a:txBody>
                  <a:tcPr marL="0" marR="0" marT="0" marB="0" anchor="ctr"/>
                </a:tc>
                <a:tc>
                  <a:txBody>
                    <a:bodyPr/>
                    <a:lstStyle/>
                    <a:p>
                      <a:pPr indent="0"/>
                      <a:r>
                        <a:rPr lang="de" sz="850">
                          <a:latin typeface="Times New Roman"/>
                        </a:rPr>
                        <a:t>01.003</a:t>
                      </a:r>
                    </a:p>
                  </a:txBody>
                  <a:tcPr marL="0" marR="0" marT="0" marB="0" anchor="ctr"/>
                </a:tc>
                <a:tc>
                  <a:txBody>
                    <a:bodyPr/>
                    <a:lstStyle/>
                    <a:p>
                      <a:pPr indent="0"/>
                      <a:r>
                        <a:rPr lang="vi" sz="850">
                          <a:latin typeface="Times New Roman"/>
                        </a:rPr>
                        <a:t>0989078575</a:t>
                      </a:r>
                    </a:p>
                  </a:txBody>
                  <a:tcPr marL="0" marR="0" marT="0" marB="0" anchor="ctr"/>
                </a:tc>
                <a:tc>
                  <a:txBody>
                    <a:bodyPr/>
                    <a:lstStyle/>
                    <a:p>
                      <a:endParaRPr sz="2500"/>
                    </a:p>
                  </a:txBody>
                  <a:tcPr marL="0" marR="0" marT="0" marB="0"/>
                </a:tc>
              </a:tr>
              <a:tr h="524256">
                <a:tc>
                  <a:txBody>
                    <a:bodyPr/>
                    <a:lstStyle/>
                    <a:p>
                      <a:pPr marL="101600" indent="0"/>
                      <a:r>
                        <a:rPr lang="vi" sz="850">
                          <a:latin typeface="Times New Roman"/>
                        </a:rPr>
                        <a:t>8</a:t>
                      </a:r>
                    </a:p>
                  </a:txBody>
                  <a:tcPr marL="0" marR="0" marT="0" marB="0" anchor="ctr"/>
                </a:tc>
                <a:tc>
                  <a:txBody>
                    <a:bodyPr/>
                    <a:lstStyle/>
                    <a:p>
                      <a:pPr indent="0"/>
                      <a:r>
                        <a:rPr lang="vi" sz="850">
                          <a:latin typeface="Times New Roman"/>
                        </a:rPr>
                        <a:t>Trần Quốc Tưởng</a:t>
                      </a:r>
                    </a:p>
                  </a:txBody>
                  <a:tcPr marL="0" marR="0" marT="0" marB="0" anchor="ctr"/>
                </a:tc>
                <a:tc>
                  <a:txBody>
                    <a:bodyPr/>
                    <a:lstStyle/>
                    <a:p>
                      <a:pPr indent="0"/>
                      <a:r>
                        <a:rPr lang="vi" sz="850">
                          <a:latin typeface="Times New Roman"/>
                        </a:rPr>
                        <a:t>10/10/1995</a:t>
                      </a:r>
                    </a:p>
                  </a:txBody>
                  <a:tcPr marL="0" marR="0" marT="0" marB="0" anchor="ctr"/>
                </a:tc>
                <a:tc>
                  <a:txBody>
                    <a:bodyPr/>
                    <a:lstStyle/>
                    <a:p>
                      <a:endParaRPr sz="2500"/>
                    </a:p>
                  </a:txBody>
                  <a:tcPr marL="0" marR="0" marT="0" marB="0"/>
                </a:tc>
                <a:tc>
                  <a:txBody>
                    <a:bodyPr/>
                    <a:lstStyle/>
                    <a:p>
                      <a:pPr indent="0"/>
                      <a:r>
                        <a:rPr lang="vi" sz="850">
                          <a:latin typeface="Times New Roman"/>
                        </a:rPr>
                        <a:t>Kinh</a:t>
                      </a:r>
                    </a:p>
                  </a:txBody>
                  <a:tcPr marL="0" marR="0" marT="0" marB="0" anchor="ctr"/>
                </a:tc>
                <a:tc>
                  <a:txBody>
                    <a:bodyPr/>
                    <a:lstStyle/>
                    <a:p>
                      <a:pPr indent="0" algn="ctr">
                        <a:lnSpc>
                          <a:spcPts val="1032"/>
                        </a:lnSpc>
                      </a:pPr>
                      <a:r>
                        <a:rPr lang="vi" sz="850">
                          <a:latin typeface="Times New Roman"/>
                        </a:rPr>
                        <a:t>Hoài Đức, Hoài Nhơn, Bình Định</a:t>
                      </a:r>
                    </a:p>
                  </a:txBody>
                  <a:tcPr marL="0" marR="0" marT="0" marB="0" anchor="ctr"/>
                </a:tc>
                <a:tc>
                  <a:txBody>
                    <a:bodyPr/>
                    <a:lstStyle/>
                    <a:p>
                      <a:pPr indent="0" algn="ctr"/>
                      <a:r>
                        <a:rPr lang="vi" sz="850">
                          <a:latin typeface="Times New Roman"/>
                        </a:rPr>
                        <a:t>x</a:t>
                      </a:r>
                    </a:p>
                  </a:txBody>
                  <a:tcPr marL="0" marR="0" marT="0" marB="0" anchor="ctr"/>
                </a:tc>
                <a:tc>
                  <a:txBody>
                    <a:bodyPr/>
                    <a:lstStyle/>
                    <a:p>
                      <a:endParaRPr sz="2500"/>
                    </a:p>
                  </a:txBody>
                  <a:tcPr marL="0" marR="0" marT="0" marB="0"/>
                </a:tc>
                <a:tc>
                  <a:txBody>
                    <a:bodyPr/>
                    <a:lstStyle/>
                    <a:p>
                      <a:pPr indent="0"/>
                      <a:r>
                        <a:rPr lang="vi" sz="850">
                          <a:latin typeface="Times New Roman"/>
                        </a:rPr>
                        <a:t>12/12</a:t>
                      </a:r>
                    </a:p>
                  </a:txBody>
                  <a:tcPr marL="0" marR="0" marT="0" marB="0" anchor="ctr"/>
                </a:tc>
                <a:tc>
                  <a:txBody>
                    <a:bodyPr/>
                    <a:lstStyle/>
                    <a:p>
                      <a:pPr indent="0" algn="ctr">
                        <a:lnSpc>
                          <a:spcPts val="1032"/>
                        </a:lnSpc>
                      </a:pPr>
                      <a:r>
                        <a:rPr lang="vi" sz="850">
                          <a:latin typeface="Times New Roman"/>
                        </a:rPr>
                        <a:t>Đại học ngành kỹ thuật xây dựng công trình giao thông</a:t>
                      </a:r>
                    </a:p>
                  </a:txBody>
                  <a:tcPr marL="0" marR="0" marT="0" marB="0" anchor="b"/>
                </a:tc>
                <a:tc>
                  <a:txBody>
                    <a:bodyPr/>
                    <a:lstStyle/>
                    <a:p>
                      <a:pPr indent="0">
                        <a:spcAft>
                          <a:spcPts val="210"/>
                        </a:spcAft>
                      </a:pPr>
                      <a:r>
                        <a:rPr lang="vi" sz="850">
                          <a:latin typeface="Times New Roman"/>
                        </a:rPr>
                        <a:t>Anh</a:t>
                      </a:r>
                    </a:p>
                    <a:p>
                      <a:pPr indent="0"/>
                      <a:r>
                        <a:rPr lang="vi" sz="850">
                          <a:latin typeface="Times New Roman"/>
                        </a:rPr>
                        <a:t>Toeic</a:t>
                      </a:r>
                    </a:p>
                  </a:txBody>
                  <a:tcPr marL="0" marR="0" marT="0" marB="0" anchor="ctr"/>
                </a:tc>
                <a:tc>
                  <a:txBody>
                    <a:bodyPr/>
                    <a:lstStyle/>
                    <a:p>
                      <a:pPr indent="0"/>
                      <a:r>
                        <a:rPr lang="vi" sz="850">
                          <a:latin typeface="Times New Roman"/>
                        </a:rPr>
                        <a:t>B</a:t>
                      </a:r>
                    </a:p>
                  </a:txBody>
                  <a:tcPr marL="0" marR="0" marT="0" marB="0" anchor="ctr"/>
                </a:tc>
                <a:tc>
                  <a:txBody>
                    <a:bodyPr/>
                    <a:lstStyle/>
                    <a:p>
                      <a:endParaRPr sz="2500"/>
                    </a:p>
                  </a:txBody>
                  <a:tcPr marL="0" marR="0" marT="0" marB="0"/>
                </a:tc>
                <a:tc>
                  <a:txBody>
                    <a:bodyPr/>
                    <a:lstStyle/>
                    <a:p>
                      <a:pPr indent="0">
                        <a:spcAft>
                          <a:spcPts val="210"/>
                        </a:spcAft>
                      </a:pPr>
                      <a:r>
                        <a:rPr lang="vi" sz="850">
                          <a:latin typeface="Times New Roman"/>
                        </a:rPr>
                        <a:t>Chính</a:t>
                      </a:r>
                    </a:p>
                    <a:p>
                      <a:pPr indent="0" algn="ctr"/>
                      <a:r>
                        <a:rPr lang="vi" sz="850">
                          <a:latin typeface="Times New Roman"/>
                        </a:rPr>
                        <a:t>quy</a:t>
                      </a:r>
                    </a:p>
                  </a:txBody>
                  <a:tcPr marL="0" marR="0" marT="0" marB="0" anchor="ctr"/>
                </a:tc>
                <a:tc>
                  <a:txBody>
                    <a:bodyPr/>
                    <a:lstStyle/>
                    <a:p>
                      <a:pPr indent="0" algn="ctr">
                        <a:lnSpc>
                          <a:spcPts val="1032"/>
                        </a:lnSpc>
                      </a:pPr>
                      <a:r>
                        <a:rPr lang="vi" sz="850">
                          <a:latin typeface="Times New Roman"/>
                        </a:rPr>
                        <a:t>Đại học Xây dựng miền trung</a:t>
                      </a:r>
                    </a:p>
                  </a:txBody>
                  <a:tcPr marL="0" marR="0" marT="0" marB="0" anchor="ctr"/>
                </a:tc>
                <a:tc>
                  <a:txBody>
                    <a:bodyPr/>
                    <a:lstStyle/>
                    <a:p>
                      <a:pPr indent="0">
                        <a:spcAft>
                          <a:spcPts val="210"/>
                        </a:spcAft>
                      </a:pPr>
                      <a:r>
                        <a:rPr lang="vi" sz="850">
                          <a:latin typeface="Times New Roman"/>
                        </a:rPr>
                        <a:t>Công</a:t>
                      </a:r>
                    </a:p>
                    <a:p>
                      <a:pPr marL="139700" indent="0"/>
                      <a:r>
                        <a:rPr lang="vi" sz="850">
                          <a:latin typeface="Times New Roman"/>
                        </a:rPr>
                        <a:t>lập</a:t>
                      </a:r>
                    </a:p>
                  </a:txBody>
                  <a:tcPr marL="0" marR="0" marT="0" marB="0" anchor="ctr"/>
                </a:tc>
                <a:tc>
                  <a:txBody>
                    <a:bodyPr/>
                    <a:lstStyle/>
                    <a:p>
                      <a:pPr marL="101600" indent="0"/>
                      <a:r>
                        <a:rPr lang="vi" sz="850">
                          <a:latin typeface="Times New Roman"/>
                        </a:rPr>
                        <a:t>Giỏi</a:t>
                      </a:r>
                    </a:p>
                  </a:txBody>
                  <a:tcPr marL="0" marR="0" marT="0" marB="0" anchor="ctr"/>
                </a:tc>
                <a:tc>
                  <a:txBody>
                    <a:bodyPr/>
                    <a:lstStyle/>
                    <a:p>
                      <a:endParaRPr sz="2500"/>
                    </a:p>
                  </a:txBody>
                  <a:tcPr marL="0" marR="0" marT="0" marB="0"/>
                </a:tc>
                <a:tc>
                  <a:txBody>
                    <a:bodyPr/>
                    <a:lstStyle/>
                    <a:p>
                      <a:pPr indent="0" algn="just">
                        <a:spcAft>
                          <a:spcPts val="210"/>
                        </a:spcAft>
                      </a:pPr>
                      <a:r>
                        <a:rPr lang="vi" sz="850">
                          <a:latin typeface="Times New Roman"/>
                        </a:rPr>
                        <a:t>Chuyên</a:t>
                      </a:r>
                    </a:p>
                    <a:p>
                      <a:pPr marL="127000" indent="0"/>
                      <a:r>
                        <a:rPr lang="vi" sz="850">
                          <a:latin typeface="Times New Roman"/>
                        </a:rPr>
                        <a:t>viên</a:t>
                      </a:r>
                    </a:p>
                  </a:txBody>
                  <a:tcPr marL="0" marR="0" marT="0" marB="0" anchor="ctr"/>
                </a:tc>
                <a:tc>
                  <a:txBody>
                    <a:bodyPr/>
                    <a:lstStyle/>
                    <a:p>
                      <a:pPr indent="0"/>
                      <a:r>
                        <a:rPr lang="de" sz="850">
                          <a:latin typeface="Times New Roman"/>
                        </a:rPr>
                        <a:t>01.003</a:t>
                      </a:r>
                    </a:p>
                  </a:txBody>
                  <a:tcPr marL="0" marR="0" marT="0" marB="0" anchor="ctr"/>
                </a:tc>
                <a:tc>
                  <a:txBody>
                    <a:bodyPr/>
                    <a:lstStyle/>
                    <a:p>
                      <a:pPr indent="0"/>
                      <a:r>
                        <a:rPr lang="vi" sz="850">
                          <a:latin typeface="Times New Roman"/>
                        </a:rPr>
                        <a:t>0935789234</a:t>
                      </a:r>
                    </a:p>
                  </a:txBody>
                  <a:tcPr marL="0" marR="0" marT="0" marB="0" anchor="ctr"/>
                </a:tc>
                <a:tc>
                  <a:txBody>
                    <a:bodyPr/>
                    <a:lstStyle/>
                    <a:p>
                      <a:endParaRPr sz="2500"/>
                    </a:p>
                  </a:txBody>
                  <a:tcPr marL="0" marR="0" marT="0" marB="0"/>
                </a:tc>
              </a:tr>
              <a:tr h="530352">
                <a:tc>
                  <a:txBody>
                    <a:bodyPr/>
                    <a:lstStyle/>
                    <a:p>
                      <a:pPr marL="101600" indent="0"/>
                      <a:r>
                        <a:rPr lang="vi" sz="850">
                          <a:latin typeface="Times New Roman"/>
                        </a:rPr>
                        <a:t>9</a:t>
                      </a:r>
                    </a:p>
                  </a:txBody>
                  <a:tcPr marL="0" marR="0" marT="0" marB="0" anchor="ctr"/>
                </a:tc>
                <a:tc>
                  <a:txBody>
                    <a:bodyPr/>
                    <a:lstStyle/>
                    <a:p>
                      <a:pPr indent="0"/>
                      <a:r>
                        <a:rPr lang="vi" sz="850">
                          <a:latin typeface="Times New Roman"/>
                        </a:rPr>
                        <a:t>Nguyễn Tân Thắng</a:t>
                      </a:r>
                    </a:p>
                  </a:txBody>
                  <a:tcPr marL="0" marR="0" marT="0" marB="0" anchor="ctr"/>
                </a:tc>
                <a:tc>
                  <a:txBody>
                    <a:bodyPr/>
                    <a:lstStyle/>
                    <a:p>
                      <a:pPr indent="0"/>
                      <a:r>
                        <a:rPr lang="vi" sz="850">
                          <a:latin typeface="Times New Roman"/>
                        </a:rPr>
                        <a:t>20/11/1991</a:t>
                      </a:r>
                    </a:p>
                  </a:txBody>
                  <a:tcPr marL="0" marR="0" marT="0" marB="0" anchor="ctr"/>
                </a:tc>
                <a:tc>
                  <a:txBody>
                    <a:bodyPr/>
                    <a:lstStyle/>
                    <a:p>
                      <a:endParaRPr sz="2600"/>
                    </a:p>
                  </a:txBody>
                  <a:tcPr marL="0" marR="0" marT="0" marB="0"/>
                </a:tc>
                <a:tc>
                  <a:txBody>
                    <a:bodyPr/>
                    <a:lstStyle/>
                    <a:p>
                      <a:pPr indent="0"/>
                      <a:r>
                        <a:rPr lang="vi" sz="850">
                          <a:latin typeface="Times New Roman"/>
                        </a:rPr>
                        <a:t>Kinh</a:t>
                      </a:r>
                    </a:p>
                  </a:txBody>
                  <a:tcPr marL="0" marR="0" marT="0" marB="0" anchor="ctr"/>
                </a:tc>
                <a:tc>
                  <a:txBody>
                    <a:bodyPr/>
                    <a:lstStyle/>
                    <a:p>
                      <a:pPr indent="0" algn="ctr">
                        <a:lnSpc>
                          <a:spcPts val="1032"/>
                        </a:lnSpc>
                      </a:pPr>
                      <a:r>
                        <a:rPr lang="vi" sz="850">
                          <a:latin typeface="Times New Roman"/>
                        </a:rPr>
                        <a:t>Song Mai, Kim Động, Hưng Yên</a:t>
                      </a:r>
                    </a:p>
                  </a:txBody>
                  <a:tcPr marL="0" marR="0" marT="0" marB="0" anchor="ctr"/>
                </a:tc>
                <a:tc>
                  <a:txBody>
                    <a:bodyPr/>
                    <a:lstStyle/>
                    <a:p>
                      <a:pPr indent="0" algn="ctr"/>
                      <a:r>
                        <a:rPr lang="vi" sz="850">
                          <a:latin typeface="Times New Roman"/>
                        </a:rPr>
                        <a:t>x</a:t>
                      </a:r>
                    </a:p>
                  </a:txBody>
                  <a:tcPr marL="0" marR="0" marT="0" marB="0" anchor="ctr"/>
                </a:tc>
                <a:tc>
                  <a:txBody>
                    <a:bodyPr/>
                    <a:lstStyle/>
                    <a:p>
                      <a:endParaRPr sz="2600"/>
                    </a:p>
                  </a:txBody>
                  <a:tcPr marL="0" marR="0" marT="0" marB="0"/>
                </a:tc>
                <a:tc>
                  <a:txBody>
                    <a:bodyPr/>
                    <a:lstStyle/>
                    <a:p>
                      <a:pPr indent="0"/>
                      <a:r>
                        <a:rPr lang="vi" sz="850">
                          <a:latin typeface="Times New Roman"/>
                        </a:rPr>
                        <a:t>12/12</a:t>
                      </a:r>
                    </a:p>
                  </a:txBody>
                  <a:tcPr marL="0" marR="0" marT="0" marB="0" anchor="ctr"/>
                </a:tc>
                <a:tc>
                  <a:txBody>
                    <a:bodyPr/>
                    <a:lstStyle/>
                    <a:p>
                      <a:pPr indent="0" algn="ctr">
                        <a:lnSpc>
                          <a:spcPts val="1032"/>
                        </a:lnSpc>
                      </a:pPr>
                      <a:r>
                        <a:rPr lang="vi" sz="850">
                          <a:latin typeface="Times New Roman"/>
                        </a:rPr>
                        <a:t>Thạc sĩ, Đại học ngành kỹ thuật xây dựng công trình giao</a:t>
                      </a:r>
                    </a:p>
                  </a:txBody>
                  <a:tcPr marL="0" marR="0" marT="0" marB="0" anchor="b"/>
                </a:tc>
                <a:tc>
                  <a:txBody>
                    <a:bodyPr/>
                    <a:lstStyle/>
                    <a:p>
                      <a:endParaRPr sz="2600"/>
                    </a:p>
                  </a:txBody>
                  <a:tcPr marL="0" marR="0" marT="0" marB="0"/>
                </a:tc>
                <a:tc>
                  <a:txBody>
                    <a:bodyPr/>
                    <a:lstStyle/>
                    <a:p>
                      <a:endParaRPr sz="2600"/>
                    </a:p>
                  </a:txBody>
                  <a:tcPr marL="0" marR="0" marT="0" marB="0"/>
                </a:tc>
                <a:tc>
                  <a:txBody>
                    <a:bodyPr/>
                    <a:lstStyle/>
                    <a:p>
                      <a:endParaRPr sz="2600"/>
                    </a:p>
                  </a:txBody>
                  <a:tcPr marL="0" marR="0" marT="0" marB="0"/>
                </a:tc>
                <a:tc>
                  <a:txBody>
                    <a:bodyPr/>
                    <a:lstStyle/>
                    <a:p>
                      <a:pPr indent="0">
                        <a:spcAft>
                          <a:spcPts val="210"/>
                        </a:spcAft>
                      </a:pPr>
                      <a:r>
                        <a:rPr lang="vi" sz="850">
                          <a:latin typeface="Times New Roman"/>
                        </a:rPr>
                        <a:t>Chính</a:t>
                      </a:r>
                    </a:p>
                    <a:p>
                      <a:pPr indent="0" algn="ctr"/>
                      <a:r>
                        <a:rPr lang="vi" sz="850">
                          <a:latin typeface="Times New Roman"/>
                        </a:rPr>
                        <a:t>quy</a:t>
                      </a:r>
                    </a:p>
                  </a:txBody>
                  <a:tcPr marL="0" marR="0" marT="0" marB="0" anchor="ctr"/>
                </a:tc>
                <a:tc>
                  <a:txBody>
                    <a:bodyPr/>
                    <a:lstStyle/>
                    <a:p>
                      <a:pPr indent="0" algn="ctr">
                        <a:lnSpc>
                          <a:spcPts val="1032"/>
                        </a:lnSpc>
                      </a:pPr>
                      <a:r>
                        <a:rPr lang="vi" sz="850">
                          <a:latin typeface="Times New Roman"/>
                        </a:rPr>
                        <a:t>Đại học Giao thông vận tải TP Hồ Chí Minh</a:t>
                      </a:r>
                    </a:p>
                  </a:txBody>
                  <a:tcPr marL="0" marR="0" marT="0" marB="0" anchor="b"/>
                </a:tc>
                <a:tc>
                  <a:txBody>
                    <a:bodyPr/>
                    <a:lstStyle/>
                    <a:p>
                      <a:pPr indent="0">
                        <a:spcAft>
                          <a:spcPts val="210"/>
                        </a:spcAft>
                      </a:pPr>
                      <a:r>
                        <a:rPr lang="vi" sz="850">
                          <a:latin typeface="Times New Roman"/>
                        </a:rPr>
                        <a:t>Công</a:t>
                      </a:r>
                    </a:p>
                    <a:p>
                      <a:pPr marL="139700" indent="0"/>
                      <a:r>
                        <a:rPr lang="vi" sz="850">
                          <a:latin typeface="Times New Roman"/>
                        </a:rPr>
                        <a:t>lập</a:t>
                      </a:r>
                    </a:p>
                  </a:txBody>
                  <a:tcPr marL="0" marR="0" marT="0" marB="0" anchor="ctr"/>
                </a:tc>
                <a:tc>
                  <a:txBody>
                    <a:bodyPr/>
                    <a:lstStyle/>
                    <a:p>
                      <a:pPr marL="101600" indent="0"/>
                      <a:r>
                        <a:rPr lang="vi" sz="850">
                          <a:latin typeface="Times New Roman"/>
                        </a:rPr>
                        <a:t>Khá</a:t>
                      </a:r>
                    </a:p>
                  </a:txBody>
                  <a:tcPr marL="0" marR="0" marT="0" marB="0" anchor="ctr"/>
                </a:tc>
                <a:tc>
                  <a:txBody>
                    <a:bodyPr/>
                    <a:lstStyle/>
                    <a:p>
                      <a:endParaRPr sz="2600"/>
                    </a:p>
                  </a:txBody>
                  <a:tcPr marL="0" marR="0" marT="0" marB="0"/>
                </a:tc>
                <a:tc>
                  <a:txBody>
                    <a:bodyPr/>
                    <a:lstStyle/>
                    <a:p>
                      <a:pPr indent="0" algn="just">
                        <a:spcAft>
                          <a:spcPts val="210"/>
                        </a:spcAft>
                      </a:pPr>
                      <a:r>
                        <a:rPr lang="vi" sz="850">
                          <a:latin typeface="Times New Roman"/>
                        </a:rPr>
                        <a:t>Chuyên</a:t>
                      </a:r>
                    </a:p>
                    <a:p>
                      <a:pPr marL="127000" indent="0"/>
                      <a:r>
                        <a:rPr lang="vi" sz="850">
                          <a:latin typeface="Times New Roman"/>
                        </a:rPr>
                        <a:t>viên</a:t>
                      </a:r>
                    </a:p>
                  </a:txBody>
                  <a:tcPr marL="0" marR="0" marT="0" marB="0" anchor="ctr"/>
                </a:tc>
                <a:tc>
                  <a:txBody>
                    <a:bodyPr/>
                    <a:lstStyle/>
                    <a:p>
                      <a:pPr indent="0"/>
                      <a:r>
                        <a:rPr lang="de" sz="850">
                          <a:latin typeface="Times New Roman"/>
                        </a:rPr>
                        <a:t>01.003</a:t>
                      </a:r>
                    </a:p>
                  </a:txBody>
                  <a:tcPr marL="0" marR="0" marT="0" marB="0" anchor="ctr"/>
                </a:tc>
                <a:tc>
                  <a:txBody>
                    <a:bodyPr/>
                    <a:lstStyle/>
                    <a:p>
                      <a:pPr indent="0"/>
                      <a:r>
                        <a:rPr lang="vi" sz="850">
                          <a:latin typeface="Times New Roman"/>
                        </a:rPr>
                        <a:t>0976929900</a:t>
                      </a:r>
                    </a:p>
                  </a:txBody>
                  <a:tcPr marL="0" marR="0" marT="0" marB="0" anchor="ctr"/>
                </a:tc>
                <a:tc>
                  <a:txBody>
                    <a:bodyPr/>
                    <a:lstStyle/>
                    <a:p>
                      <a:endParaRPr sz="2600"/>
                    </a:p>
                  </a:txBody>
                  <a:tcPr marL="0" marR="0" marT="0" marB="0"/>
                </a:tc>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98120" y="286512"/>
          <a:ext cx="10174224" cy="1203960"/>
        </p:xfrm>
        <a:graphic>
          <a:graphicData uri="http://schemas.openxmlformats.org/drawingml/2006/table">
            <a:tbl>
              <a:tblPr/>
              <a:tblGrid>
                <a:gridCol w="228600"/>
                <a:gridCol w="1219200"/>
                <a:gridCol w="533400"/>
                <a:gridCol w="478536"/>
                <a:gridCol w="350520"/>
                <a:gridCol w="829056"/>
                <a:gridCol w="326136"/>
                <a:gridCol w="323088"/>
                <a:gridCol w="362712"/>
                <a:gridCol w="707136"/>
                <a:gridCol w="298704"/>
                <a:gridCol w="271272"/>
                <a:gridCol w="332232"/>
                <a:gridCol w="350520"/>
                <a:gridCol w="685800"/>
                <a:gridCol w="396240"/>
                <a:gridCol w="374904"/>
                <a:gridCol w="402336"/>
                <a:gridCol w="420624"/>
                <a:gridCol w="420624"/>
                <a:gridCol w="557784"/>
                <a:gridCol w="304800"/>
              </a:tblGrid>
              <a:tr h="231648">
                <a:tc rowSpan="2">
                  <a:txBody>
                    <a:bodyPr/>
                    <a:lstStyle/>
                    <a:p>
                      <a:pPr indent="0"/>
                      <a:r>
                        <a:rPr lang="vi" sz="600">
                          <a:latin typeface="Times New Roman"/>
                        </a:rPr>
                        <a:t>STT</a:t>
                      </a:r>
                    </a:p>
                  </a:txBody>
                  <a:tcPr marL="0" marR="0" marT="0" marB="0" anchor="ctr"/>
                </a:tc>
                <a:tc rowSpan="2">
                  <a:txBody>
                    <a:bodyPr/>
                    <a:lstStyle/>
                    <a:p>
                      <a:pPr indent="0" algn="ctr"/>
                      <a:r>
                        <a:rPr lang="vi" sz="600">
                          <a:latin typeface="Times New Roman"/>
                        </a:rPr>
                        <a:t>Họ và tên</a:t>
                      </a:r>
                    </a:p>
                    <a:p>
                      <a:pPr indent="0" algn="ctr"/>
                      <a:r>
                        <a:rPr lang="vi" sz="600">
                          <a:latin typeface="Times New Roman"/>
                        </a:rPr>
                        <a:t>(Xếp tên theo cột riêng)</a:t>
                      </a:r>
                    </a:p>
                  </a:txBody>
                  <a:tcPr marL="0" marR="0" marT="0" marB="0" anchor="ctr"/>
                </a:tc>
                <a:tc gridSpan="2">
                  <a:txBody>
                    <a:bodyPr/>
                    <a:lstStyle/>
                    <a:p>
                      <a:pPr marL="88900" indent="0"/>
                      <a:r>
                        <a:rPr lang="vi" sz="600">
                          <a:latin typeface="Times New Roman"/>
                        </a:rPr>
                        <a:t>Ngày, tháng, năm sinh</a:t>
                      </a:r>
                    </a:p>
                  </a:txBody>
                  <a:tcPr marL="0" marR="0" marT="0" marB="0" anchor="ctr"/>
                </a:tc>
                <a:tc hMerge="1">
                  <a:txBody>
                    <a:bodyPr/>
                    <a:lstStyle/>
                    <a:p>
                      <a:endParaRPr sz="1100"/>
                    </a:p>
                  </a:txBody>
                  <a:tcPr marL="0" marR="0" marT="0" marB="0"/>
                </a:tc>
                <a:tc rowSpan="2">
                  <a:txBody>
                    <a:bodyPr/>
                    <a:lstStyle/>
                    <a:p>
                      <a:pPr indent="0"/>
                      <a:r>
                        <a:rPr lang="vi" sz="600">
                          <a:latin typeface="Times New Roman"/>
                        </a:rPr>
                        <a:t>Dân tộc</a:t>
                      </a:r>
                    </a:p>
                  </a:txBody>
                  <a:tcPr marL="0" marR="0" marT="0" marB="0" anchor="ctr"/>
                </a:tc>
                <a:tc rowSpan="2">
                  <a:txBody>
                    <a:bodyPr/>
                    <a:lstStyle/>
                    <a:p>
                      <a:pPr indent="0" algn="ctr"/>
                      <a:r>
                        <a:rPr lang="vi" sz="600">
                          <a:latin typeface="Times New Roman"/>
                        </a:rPr>
                        <a:t>Quê quán</a:t>
                      </a:r>
                    </a:p>
                  </a:txBody>
                  <a:tcPr marL="0" marR="0" marT="0" marB="0" anchor="ctr"/>
                </a:tc>
                <a:tc gridSpan="2">
                  <a:txBody>
                    <a:bodyPr/>
                    <a:lstStyle/>
                    <a:p>
                      <a:pPr indent="0" algn="ctr">
                        <a:lnSpc>
                          <a:spcPts val="840"/>
                        </a:lnSpc>
                      </a:pPr>
                      <a:r>
                        <a:rPr lang="vi" sz="600">
                          <a:latin typeface="Times New Roman"/>
                        </a:rPr>
                        <a:t>Hộ khẩu thường trú</a:t>
                      </a:r>
                    </a:p>
                  </a:txBody>
                  <a:tcPr marL="0" marR="0" marT="0" marB="0"/>
                </a:tc>
                <a:tc hMerge="1">
                  <a:txBody>
                    <a:bodyPr/>
                    <a:lstStyle/>
                    <a:p>
                      <a:endParaRPr sz="1100"/>
                    </a:p>
                  </a:txBody>
                  <a:tcPr marL="0" marR="0" marT="0" marB="0"/>
                </a:tc>
                <a:tc rowSpan="2">
                  <a:txBody>
                    <a:bodyPr/>
                    <a:lstStyle/>
                    <a:p>
                      <a:pPr indent="0" algn="just">
                        <a:lnSpc>
                          <a:spcPts val="864"/>
                        </a:lnSpc>
                      </a:pPr>
                      <a:r>
                        <a:rPr lang="vi" sz="600">
                          <a:latin typeface="Times New Roman"/>
                        </a:rPr>
                        <a:t>Trình độ văn hóa</a:t>
                      </a:r>
                    </a:p>
                  </a:txBody>
                  <a:tcPr marL="0" marR="0" marT="0" marB="0" anchor="ctr"/>
                </a:tc>
                <a:tc gridSpan="4">
                  <a:txBody>
                    <a:bodyPr/>
                    <a:lstStyle/>
                    <a:p>
                      <a:pPr indent="0" algn="ctr"/>
                      <a:r>
                        <a:rPr lang="vi" sz="600">
                          <a:latin typeface="Times New Roman"/>
                        </a:rPr>
                        <a:t>Trình độ đào tạo các mặt</a:t>
                      </a:r>
                    </a:p>
                  </a:txBody>
                  <a:tcPr marL="0" marR="0" marT="0" marB="0" anchor="ctr"/>
                </a:tc>
                <a:tc hMerge="1">
                  <a:txBody>
                    <a:bodyPr/>
                    <a:lstStyle/>
                    <a:p>
                      <a:endParaRPr sz="1100"/>
                    </a:p>
                  </a:txBody>
                  <a:tcPr marL="0" marR="0" marT="0" marB="0"/>
                </a:tc>
                <a:tc hMerge="1">
                  <a:txBody>
                    <a:bodyPr/>
                    <a:lstStyle/>
                    <a:p>
                      <a:endParaRPr sz="1100"/>
                    </a:p>
                  </a:txBody>
                  <a:tcPr marL="0" marR="0" marT="0" marB="0"/>
                </a:tc>
                <a:tc hMerge="1">
                  <a:txBody>
                    <a:bodyPr/>
                    <a:lstStyle/>
                    <a:p>
                      <a:endParaRPr sz="1100"/>
                    </a:p>
                  </a:txBody>
                  <a:tcPr marL="0" marR="0" marT="0" marB="0"/>
                </a:tc>
                <a:tc rowSpan="2">
                  <a:txBody>
                    <a:bodyPr/>
                    <a:lstStyle/>
                    <a:p>
                      <a:pPr indent="0" algn="ctr">
                        <a:lnSpc>
                          <a:spcPts val="840"/>
                        </a:lnSpc>
                      </a:pPr>
                      <a:r>
                        <a:rPr lang="vi" sz="600">
                          <a:latin typeface="Times New Roman"/>
                        </a:rPr>
                        <a:t>Hình thức đào tạo chuyên môn</a:t>
                      </a:r>
                    </a:p>
                  </a:txBody>
                  <a:tcPr marL="0" marR="0" marT="0" marB="0" anchor="ctr"/>
                </a:tc>
                <a:tc gridSpan="2">
                  <a:txBody>
                    <a:bodyPr/>
                    <a:lstStyle/>
                    <a:p>
                      <a:pPr indent="0" algn="ctr">
                        <a:lnSpc>
                          <a:spcPts val="840"/>
                        </a:lnSpc>
                      </a:pPr>
                      <a:r>
                        <a:rPr lang="vi" sz="600">
                          <a:latin typeface="Times New Roman"/>
                        </a:rPr>
                        <a:t>Trường đào tạo chuyên môn</a:t>
                      </a:r>
                    </a:p>
                  </a:txBody>
                  <a:tcPr marL="0" marR="0" marT="0" marB="0"/>
                </a:tc>
                <a:tc hMerge="1">
                  <a:txBody>
                    <a:bodyPr/>
                    <a:lstStyle/>
                    <a:p>
                      <a:endParaRPr sz="1100"/>
                    </a:p>
                  </a:txBody>
                  <a:tcPr marL="0" marR="0" marT="0" marB="0"/>
                </a:tc>
                <a:tc rowSpan="2">
                  <a:txBody>
                    <a:bodyPr/>
                    <a:lstStyle/>
                    <a:p>
                      <a:pPr marL="101600" indent="0">
                        <a:lnSpc>
                          <a:spcPts val="840"/>
                        </a:lnSpc>
                      </a:pPr>
                      <a:r>
                        <a:rPr lang="vi" sz="600">
                          <a:latin typeface="Times New Roman"/>
                        </a:rPr>
                        <a:t>Xếp</a:t>
                      </a:r>
                    </a:p>
                    <a:p>
                      <a:pPr indent="0" algn="just">
                        <a:lnSpc>
                          <a:spcPts val="840"/>
                        </a:lnSpc>
                      </a:pPr>
                      <a:r>
                        <a:rPr lang="vi" sz="600">
                          <a:latin typeface="Times New Roman"/>
                        </a:rPr>
                        <a:t>hạng tốt nghiệp</a:t>
                      </a:r>
                    </a:p>
                  </a:txBody>
                  <a:tcPr marL="0" marR="0" marT="0" marB="0" anchor="ctr"/>
                </a:tc>
                <a:tc rowSpan="2">
                  <a:txBody>
                    <a:bodyPr/>
                    <a:lstStyle/>
                    <a:p>
                      <a:pPr marL="139700" indent="0">
                        <a:lnSpc>
                          <a:spcPts val="840"/>
                        </a:lnSpc>
                      </a:pPr>
                      <a:r>
                        <a:rPr lang="vi" sz="600">
                          <a:latin typeface="Times New Roman"/>
                        </a:rPr>
                        <a:t>Đối</a:t>
                      </a:r>
                    </a:p>
                    <a:p>
                      <a:pPr indent="0" algn="ctr">
                        <a:lnSpc>
                          <a:spcPts val="840"/>
                        </a:lnSpc>
                      </a:pPr>
                      <a:r>
                        <a:rPr lang="vi" sz="600">
                          <a:latin typeface="Times New Roman"/>
                        </a:rPr>
                        <a:t>tượng ưu tiên</a:t>
                      </a:r>
                    </a:p>
                  </a:txBody>
                  <a:tcPr marL="0" marR="0" marT="0" marB="0" anchor="ctr"/>
                </a:tc>
                <a:tc rowSpan="2">
                  <a:txBody>
                    <a:bodyPr/>
                    <a:lstStyle/>
                    <a:p>
                      <a:pPr indent="0" algn="just">
                        <a:lnSpc>
                          <a:spcPts val="840"/>
                        </a:lnSpc>
                      </a:pPr>
                      <a:r>
                        <a:rPr lang="vi" sz="600">
                          <a:latin typeface="Times New Roman"/>
                        </a:rPr>
                        <a:t>Tên ngạch công chức dự tuyển</a:t>
                      </a:r>
                    </a:p>
                  </a:txBody>
                  <a:tcPr marL="0" marR="0" marT="0" marB="0" anchor="ctr"/>
                </a:tc>
                <a:tc rowSpan="2">
                  <a:txBody>
                    <a:bodyPr/>
                    <a:lstStyle/>
                    <a:p>
                      <a:pPr indent="0" algn="just">
                        <a:lnSpc>
                          <a:spcPts val="840"/>
                        </a:lnSpc>
                      </a:pPr>
                      <a:r>
                        <a:rPr lang="vi" sz="600">
                          <a:latin typeface="Times New Roman"/>
                        </a:rPr>
                        <a:t>Mã ngạch công chức dự tuyển</a:t>
                      </a:r>
                    </a:p>
                  </a:txBody>
                  <a:tcPr marL="0" marR="0" marT="0" marB="0" anchor="ctr"/>
                </a:tc>
                <a:tc rowSpan="2">
                  <a:txBody>
                    <a:bodyPr/>
                    <a:lstStyle/>
                    <a:p>
                      <a:pPr indent="0" algn="ctr">
                        <a:lnSpc>
                          <a:spcPts val="864"/>
                        </a:lnSpc>
                      </a:pPr>
                      <a:r>
                        <a:rPr lang="vi" sz="600">
                          <a:latin typeface="Times New Roman"/>
                        </a:rPr>
                        <a:t>Số điện thoại liện hệ</a:t>
                      </a:r>
                    </a:p>
                  </a:txBody>
                  <a:tcPr marL="0" marR="0" marT="0" marB="0" anchor="ctr"/>
                </a:tc>
                <a:tc rowSpan="2">
                  <a:txBody>
                    <a:bodyPr/>
                    <a:lstStyle/>
                    <a:p>
                      <a:pPr indent="0">
                        <a:spcAft>
                          <a:spcPts val="210"/>
                        </a:spcAft>
                      </a:pPr>
                      <a:r>
                        <a:rPr lang="vi" sz="600">
                          <a:latin typeface="Times New Roman"/>
                        </a:rPr>
                        <a:t>Ghi</a:t>
                      </a:r>
                    </a:p>
                    <a:p>
                      <a:pPr indent="0"/>
                      <a:r>
                        <a:rPr lang="vi" sz="600">
                          <a:latin typeface="Times New Roman"/>
                        </a:rPr>
                        <a:t>chú</a:t>
                      </a:r>
                    </a:p>
                  </a:txBody>
                  <a:tcPr marL="0" marR="0" marT="0" marB="0" anchor="ctr"/>
                </a:tc>
              </a:tr>
              <a:tr h="441960">
                <a:tc vMerge="1">
                  <a:txBody>
                    <a:bodyPr/>
                    <a:lstStyle/>
                    <a:p>
                      <a:endParaRPr sz="2100"/>
                    </a:p>
                  </a:txBody>
                  <a:tcPr marL="0" marR="0" marT="0" marB="0"/>
                </a:tc>
                <a:tc vMerge="1">
                  <a:txBody>
                    <a:bodyPr/>
                    <a:lstStyle/>
                    <a:p>
                      <a:endParaRPr sz="2100"/>
                    </a:p>
                  </a:txBody>
                  <a:tcPr marL="0" marR="0" marT="0" marB="0"/>
                </a:tc>
                <a:tc>
                  <a:txBody>
                    <a:bodyPr/>
                    <a:lstStyle/>
                    <a:p>
                      <a:pPr indent="0" algn="ctr"/>
                      <a:r>
                        <a:rPr lang="vi" sz="600">
                          <a:latin typeface="Times New Roman"/>
                        </a:rPr>
                        <a:t>Nam</a:t>
                      </a:r>
                    </a:p>
                  </a:txBody>
                  <a:tcPr marL="0" marR="0" marT="0" marB="0" anchor="ctr"/>
                </a:tc>
                <a:tc>
                  <a:txBody>
                    <a:bodyPr/>
                    <a:lstStyle/>
                    <a:p>
                      <a:pPr indent="0" algn="ctr"/>
                      <a:r>
                        <a:rPr lang="vi" sz="600">
                          <a:latin typeface="Times New Roman"/>
                        </a:rPr>
                        <a:t>Nữ</a:t>
                      </a:r>
                    </a:p>
                  </a:txBody>
                  <a:tcPr marL="0" marR="0" marT="0" marB="0" anchor="ctr"/>
                </a:tc>
                <a:tc vMerge="1">
                  <a:txBody>
                    <a:bodyPr/>
                    <a:lstStyle/>
                    <a:p>
                      <a:endParaRPr sz="2100"/>
                    </a:p>
                  </a:txBody>
                  <a:tcPr marL="0" marR="0" marT="0" marB="0"/>
                </a:tc>
                <a:tc vMerge="1">
                  <a:txBody>
                    <a:bodyPr/>
                    <a:lstStyle/>
                    <a:p>
                      <a:endParaRPr sz="2100"/>
                    </a:p>
                  </a:txBody>
                  <a:tcPr marL="0" marR="0" marT="0" marB="0"/>
                </a:tc>
                <a:tc>
                  <a:txBody>
                    <a:bodyPr/>
                    <a:lstStyle/>
                    <a:p>
                      <a:pPr indent="0" algn="ctr">
                        <a:lnSpc>
                          <a:spcPts val="864"/>
                        </a:lnSpc>
                      </a:pPr>
                      <a:r>
                        <a:rPr lang="vi" sz="600">
                          <a:latin typeface="Times New Roman"/>
                        </a:rPr>
                        <a:t>Tỉnh Gia Lai</a:t>
                      </a:r>
                    </a:p>
                  </a:txBody>
                  <a:tcPr marL="0" marR="0" marT="0" marB="0" anchor="ctr"/>
                </a:tc>
                <a:tc>
                  <a:txBody>
                    <a:bodyPr/>
                    <a:lstStyle/>
                    <a:p>
                      <a:pPr indent="0">
                        <a:spcAft>
                          <a:spcPts val="210"/>
                        </a:spcAft>
                      </a:pPr>
                      <a:r>
                        <a:rPr lang="vi" sz="600">
                          <a:latin typeface="Times New Roman"/>
                        </a:rPr>
                        <a:t>Tỉnh</a:t>
                      </a:r>
                    </a:p>
                    <a:p>
                      <a:pPr indent="0"/>
                      <a:r>
                        <a:rPr lang="vi" sz="600">
                          <a:latin typeface="Times New Roman"/>
                        </a:rPr>
                        <a:t>khác</a:t>
                      </a:r>
                    </a:p>
                  </a:txBody>
                  <a:tcPr marL="0" marR="0" marT="0" marB="0" anchor="ctr"/>
                </a:tc>
                <a:tc vMerge="1">
                  <a:txBody>
                    <a:bodyPr/>
                    <a:lstStyle/>
                    <a:p>
                      <a:endParaRPr sz="2100"/>
                    </a:p>
                  </a:txBody>
                  <a:tcPr marL="0" marR="0" marT="0" marB="0"/>
                </a:tc>
                <a:tc>
                  <a:txBody>
                    <a:bodyPr/>
                    <a:lstStyle/>
                    <a:p>
                      <a:pPr indent="0" algn="ctr"/>
                      <a:r>
                        <a:rPr lang="vi" sz="600">
                          <a:latin typeface="Times New Roman"/>
                        </a:rPr>
                        <a:t>Chuyên môn</a:t>
                      </a:r>
                    </a:p>
                  </a:txBody>
                  <a:tcPr marL="0" marR="0" marT="0" marB="0" anchor="ctr"/>
                </a:tc>
                <a:tc>
                  <a:txBody>
                    <a:bodyPr/>
                    <a:lstStyle/>
                    <a:p>
                      <a:pPr indent="0">
                        <a:spcAft>
                          <a:spcPts val="210"/>
                        </a:spcAft>
                      </a:pPr>
                      <a:r>
                        <a:rPr lang="vi" sz="600">
                          <a:latin typeface="Times New Roman"/>
                        </a:rPr>
                        <a:t>Ngoại</a:t>
                      </a:r>
                    </a:p>
                    <a:p>
                      <a:pPr indent="0"/>
                      <a:r>
                        <a:rPr lang="vi" sz="600">
                          <a:latin typeface="Times New Roman"/>
                        </a:rPr>
                        <a:t>ngữ</a:t>
                      </a:r>
                    </a:p>
                  </a:txBody>
                  <a:tcPr marL="0" marR="0" marT="0" marB="0" anchor="ctr"/>
                </a:tc>
                <a:tc>
                  <a:txBody>
                    <a:bodyPr/>
                    <a:lstStyle/>
                    <a:p>
                      <a:pPr indent="0">
                        <a:spcAft>
                          <a:spcPts val="210"/>
                        </a:spcAft>
                      </a:pPr>
                      <a:r>
                        <a:rPr lang="vi" sz="600">
                          <a:latin typeface="Times New Roman"/>
                        </a:rPr>
                        <a:t>Tin</a:t>
                      </a:r>
                    </a:p>
                    <a:p>
                      <a:pPr indent="0"/>
                      <a:r>
                        <a:rPr lang="vi" sz="600">
                          <a:latin typeface="Times New Roman"/>
                        </a:rPr>
                        <a:t>học</a:t>
                      </a:r>
                    </a:p>
                  </a:txBody>
                  <a:tcPr marL="0" marR="0" marT="0" marB="0" anchor="ctr"/>
                </a:tc>
                <a:tc>
                  <a:txBody>
                    <a:bodyPr/>
                    <a:lstStyle/>
                    <a:p>
                      <a:pPr indent="0" algn="ctr">
                        <a:lnSpc>
                          <a:spcPts val="840"/>
                        </a:lnSpc>
                      </a:pPr>
                      <a:r>
                        <a:rPr lang="vi" sz="600">
                          <a:latin typeface="Times New Roman"/>
                        </a:rPr>
                        <a:t>Chứng chỉ khác (nếu có)</a:t>
                      </a:r>
                    </a:p>
                  </a:txBody>
                  <a:tcPr marL="0" marR="0" marT="0" marB="0" anchor="b"/>
                </a:tc>
                <a:tc vMerge="1">
                  <a:txBody>
                    <a:bodyPr/>
                    <a:lstStyle/>
                    <a:p>
                      <a:endParaRPr sz="2100"/>
                    </a:p>
                  </a:txBody>
                  <a:tcPr marL="0" marR="0" marT="0" marB="0"/>
                </a:tc>
                <a:tc>
                  <a:txBody>
                    <a:bodyPr/>
                    <a:lstStyle/>
                    <a:p>
                      <a:pPr indent="0" algn="ctr">
                        <a:lnSpc>
                          <a:spcPts val="864"/>
                        </a:lnSpc>
                      </a:pPr>
                      <a:r>
                        <a:rPr lang="vi" sz="600">
                          <a:latin typeface="Times New Roman"/>
                        </a:rPr>
                        <a:t>Tên trường đào tạo</a:t>
                      </a:r>
                    </a:p>
                  </a:txBody>
                  <a:tcPr marL="0" marR="0" marT="0" marB="0" anchor="ctr"/>
                </a:tc>
                <a:tc>
                  <a:txBody>
                    <a:bodyPr/>
                    <a:lstStyle/>
                    <a:p>
                      <a:pPr indent="0" algn="ctr">
                        <a:lnSpc>
                          <a:spcPts val="864"/>
                        </a:lnSpc>
                      </a:pPr>
                      <a:r>
                        <a:rPr lang="vi" sz="600">
                          <a:latin typeface="Times New Roman"/>
                        </a:rPr>
                        <a:t>Loại hình trường</a:t>
                      </a:r>
                    </a:p>
                  </a:txBody>
                  <a:tcPr marL="0" marR="0" marT="0" marB="0" anchor="ctr"/>
                </a:tc>
                <a:tc vMerge="1">
                  <a:txBody>
                    <a:bodyPr/>
                    <a:lstStyle/>
                    <a:p>
                      <a:endParaRPr sz="2100"/>
                    </a:p>
                  </a:txBody>
                  <a:tcPr marL="0" marR="0" marT="0" marB="0"/>
                </a:tc>
                <a:tc vMerge="1">
                  <a:txBody>
                    <a:bodyPr/>
                    <a:lstStyle/>
                    <a:p>
                      <a:endParaRPr sz="2100"/>
                    </a:p>
                  </a:txBody>
                  <a:tcPr marL="0" marR="0" marT="0" marB="0"/>
                </a:tc>
                <a:tc vMerge="1">
                  <a:txBody>
                    <a:bodyPr/>
                    <a:lstStyle/>
                    <a:p>
                      <a:endParaRPr sz="2100"/>
                    </a:p>
                  </a:txBody>
                  <a:tcPr marL="0" marR="0" marT="0" marB="0"/>
                </a:tc>
                <a:tc vMerge="1">
                  <a:txBody>
                    <a:bodyPr/>
                    <a:lstStyle/>
                    <a:p>
                      <a:endParaRPr sz="2100"/>
                    </a:p>
                  </a:txBody>
                  <a:tcPr marL="0" marR="0" marT="0" marB="0"/>
                </a:tc>
                <a:tc vMerge="1">
                  <a:txBody>
                    <a:bodyPr/>
                    <a:lstStyle/>
                    <a:p>
                      <a:endParaRPr sz="2100"/>
                    </a:p>
                  </a:txBody>
                  <a:tcPr marL="0" marR="0" marT="0" marB="0"/>
                </a:tc>
                <a:tc vMerge="1">
                  <a:txBody>
                    <a:bodyPr/>
                    <a:lstStyle/>
                    <a:p>
                      <a:endParaRPr sz="2100"/>
                    </a:p>
                  </a:txBody>
                  <a:tcPr marL="0" marR="0" marT="0" marB="0"/>
                </a:tc>
              </a:tr>
              <a:tr h="530352">
                <a:tc>
                  <a:txBody>
                    <a:bodyPr/>
                    <a:lstStyle/>
                    <a:p>
                      <a:pPr indent="0"/>
                      <a:r>
                        <a:rPr lang="vi" sz="850">
                          <a:latin typeface="Times New Roman"/>
                        </a:rPr>
                        <a:t>10</a:t>
                      </a:r>
                    </a:p>
                  </a:txBody>
                  <a:tcPr marL="0" marR="0" marT="0" marB="0" anchor="ctr"/>
                </a:tc>
                <a:tc>
                  <a:txBody>
                    <a:bodyPr/>
                    <a:lstStyle/>
                    <a:p>
                      <a:pPr indent="0"/>
                      <a:r>
                        <a:rPr lang="vi" sz="850">
                          <a:latin typeface="Times New Roman"/>
                        </a:rPr>
                        <a:t>Lê Hữu Huy Thành</a:t>
                      </a:r>
                    </a:p>
                  </a:txBody>
                  <a:tcPr marL="0" marR="0" marT="0" marB="0" anchor="ctr"/>
                </a:tc>
                <a:tc>
                  <a:txBody>
                    <a:bodyPr/>
                    <a:lstStyle/>
                    <a:p>
                      <a:pPr indent="0"/>
                      <a:r>
                        <a:rPr lang="vi" sz="850">
                          <a:latin typeface="Times New Roman"/>
                        </a:rPr>
                        <a:t>06/4/1998</a:t>
                      </a:r>
                    </a:p>
                  </a:txBody>
                  <a:tcPr marL="0" marR="0" marT="0" marB="0" anchor="ctr"/>
                </a:tc>
                <a:tc>
                  <a:txBody>
                    <a:bodyPr/>
                    <a:lstStyle/>
                    <a:p>
                      <a:endParaRPr sz="2600"/>
                    </a:p>
                  </a:txBody>
                  <a:tcPr marL="0" marR="0" marT="0" marB="0"/>
                </a:tc>
                <a:tc>
                  <a:txBody>
                    <a:bodyPr/>
                    <a:lstStyle/>
                    <a:p>
                      <a:pPr indent="0"/>
                      <a:r>
                        <a:rPr lang="vi" sz="850">
                          <a:latin typeface="Times New Roman"/>
                        </a:rPr>
                        <a:t>Kinh</a:t>
                      </a:r>
                    </a:p>
                  </a:txBody>
                  <a:tcPr marL="0" marR="0" marT="0" marB="0" anchor="ctr"/>
                </a:tc>
                <a:tc>
                  <a:txBody>
                    <a:bodyPr/>
                    <a:lstStyle/>
                    <a:p>
                      <a:pPr indent="0" algn="ctr">
                        <a:lnSpc>
                          <a:spcPts val="1032"/>
                        </a:lnSpc>
                      </a:pPr>
                      <a:r>
                        <a:rPr lang="vi" sz="850">
                          <a:latin typeface="Times New Roman"/>
                        </a:rPr>
                        <a:t>Thọ Diên, Thọ Xuân, Thanh Hóa</a:t>
                      </a:r>
                    </a:p>
                  </a:txBody>
                  <a:tcPr marL="0" marR="0" marT="0" marB="0" anchor="ctr"/>
                </a:tc>
                <a:tc>
                  <a:txBody>
                    <a:bodyPr/>
                    <a:lstStyle/>
                    <a:p>
                      <a:pPr indent="0" algn="ctr"/>
                      <a:r>
                        <a:rPr lang="vi" sz="850">
                          <a:latin typeface="Times New Roman"/>
                        </a:rPr>
                        <a:t>x</a:t>
                      </a:r>
                    </a:p>
                  </a:txBody>
                  <a:tcPr marL="0" marR="0" marT="0" marB="0" anchor="ctr"/>
                </a:tc>
                <a:tc>
                  <a:txBody>
                    <a:bodyPr/>
                    <a:lstStyle/>
                    <a:p>
                      <a:endParaRPr sz="2600"/>
                    </a:p>
                  </a:txBody>
                  <a:tcPr marL="0" marR="0" marT="0" marB="0"/>
                </a:tc>
                <a:tc>
                  <a:txBody>
                    <a:bodyPr/>
                    <a:lstStyle/>
                    <a:p>
                      <a:pPr indent="0"/>
                      <a:r>
                        <a:rPr lang="vi" sz="850">
                          <a:latin typeface="Times New Roman"/>
                        </a:rPr>
                        <a:t>12/12</a:t>
                      </a:r>
                    </a:p>
                  </a:txBody>
                  <a:tcPr marL="0" marR="0" marT="0" marB="0" anchor="ctr"/>
                </a:tc>
                <a:tc>
                  <a:txBody>
                    <a:bodyPr/>
                    <a:lstStyle/>
                    <a:p>
                      <a:pPr indent="0" algn="ctr">
                        <a:lnSpc>
                          <a:spcPts val="1032"/>
                        </a:lnSpc>
                      </a:pPr>
                      <a:r>
                        <a:rPr lang="vi" sz="850">
                          <a:latin typeface="Times New Roman"/>
                        </a:rPr>
                        <a:t>Đại học ngành kỹ thuật xây dựng công trình giao thông</a:t>
                      </a:r>
                    </a:p>
                  </a:txBody>
                  <a:tcPr marL="0" marR="0" marT="0" marB="0" anchor="b"/>
                </a:tc>
                <a:tc>
                  <a:txBody>
                    <a:bodyPr/>
                    <a:lstStyle/>
                    <a:p>
                      <a:endParaRPr sz="2600"/>
                    </a:p>
                  </a:txBody>
                  <a:tcPr marL="0" marR="0" marT="0" marB="0"/>
                </a:tc>
                <a:tc>
                  <a:txBody>
                    <a:bodyPr/>
                    <a:lstStyle/>
                    <a:p>
                      <a:endParaRPr sz="2600"/>
                    </a:p>
                  </a:txBody>
                  <a:tcPr marL="0" marR="0" marT="0" marB="0"/>
                </a:tc>
                <a:tc>
                  <a:txBody>
                    <a:bodyPr/>
                    <a:lstStyle/>
                    <a:p>
                      <a:endParaRPr sz="2600"/>
                    </a:p>
                  </a:txBody>
                  <a:tcPr marL="0" marR="0" marT="0" marB="0"/>
                </a:tc>
                <a:tc>
                  <a:txBody>
                    <a:bodyPr/>
                    <a:lstStyle/>
                    <a:p>
                      <a:pPr indent="0">
                        <a:spcAft>
                          <a:spcPts val="210"/>
                        </a:spcAft>
                      </a:pPr>
                      <a:r>
                        <a:rPr lang="vi" sz="850">
                          <a:latin typeface="Times New Roman"/>
                        </a:rPr>
                        <a:t>Chính</a:t>
                      </a:r>
                    </a:p>
                    <a:p>
                      <a:pPr marL="88900" indent="0"/>
                      <a:r>
                        <a:rPr lang="vi" sz="850">
                          <a:latin typeface="Times New Roman"/>
                        </a:rPr>
                        <a:t>q</a:t>
                      </a:r>
                      <a:r>
                        <a:rPr lang="vi" sz="850" baseline="30000">
                          <a:latin typeface="Times New Roman"/>
                        </a:rPr>
                        <a:t>u</a:t>
                      </a:r>
                      <a:r>
                        <a:rPr lang="vi" sz="850">
                          <a:latin typeface="Times New Roman"/>
                        </a:rPr>
                        <a:t>y</a:t>
                      </a:r>
                    </a:p>
                  </a:txBody>
                  <a:tcPr marL="0" marR="0" marT="0" marB="0" anchor="ctr"/>
                </a:tc>
                <a:tc>
                  <a:txBody>
                    <a:bodyPr/>
                    <a:lstStyle/>
                    <a:p>
                      <a:pPr indent="0" algn="ctr">
                        <a:lnSpc>
                          <a:spcPts val="1032"/>
                        </a:lnSpc>
                      </a:pPr>
                      <a:r>
                        <a:rPr lang="vi" sz="850">
                          <a:latin typeface="Times New Roman"/>
                        </a:rPr>
                        <a:t>Đại học Giao thông vận tải</a:t>
                      </a:r>
                    </a:p>
                  </a:txBody>
                  <a:tcPr marL="0" marR="0" marT="0" marB="0" anchor="ctr"/>
                </a:tc>
                <a:tc>
                  <a:txBody>
                    <a:bodyPr/>
                    <a:lstStyle/>
                    <a:p>
                      <a:pPr indent="0">
                        <a:spcAft>
                          <a:spcPts val="210"/>
                        </a:spcAft>
                      </a:pPr>
                      <a:r>
                        <a:rPr lang="vi" sz="850">
                          <a:latin typeface="Times New Roman"/>
                        </a:rPr>
                        <a:t>Công</a:t>
                      </a:r>
                    </a:p>
                    <a:p>
                      <a:pPr marL="139700" indent="0"/>
                      <a:r>
                        <a:rPr lang="vi" sz="850">
                          <a:latin typeface="Times New Roman"/>
                        </a:rPr>
                        <a:t>lập</a:t>
                      </a:r>
                    </a:p>
                  </a:txBody>
                  <a:tcPr marL="0" marR="0" marT="0" marB="0" anchor="ctr"/>
                </a:tc>
                <a:tc>
                  <a:txBody>
                    <a:bodyPr/>
                    <a:lstStyle/>
                    <a:p>
                      <a:pPr indent="0" algn="just">
                        <a:spcAft>
                          <a:spcPts val="210"/>
                        </a:spcAft>
                      </a:pPr>
                      <a:r>
                        <a:rPr lang="vi" sz="850">
                          <a:latin typeface="Times New Roman"/>
                        </a:rPr>
                        <a:t>Trung</a:t>
                      </a:r>
                    </a:p>
                    <a:p>
                      <a:pPr marL="101600" indent="0"/>
                      <a:r>
                        <a:rPr lang="vi" sz="850">
                          <a:latin typeface="Times New Roman"/>
                        </a:rPr>
                        <a:t>bình</a:t>
                      </a:r>
                    </a:p>
                  </a:txBody>
                  <a:tcPr marL="0" marR="0" marT="0" marB="0" anchor="ctr"/>
                </a:tc>
                <a:tc>
                  <a:txBody>
                    <a:bodyPr/>
                    <a:lstStyle/>
                    <a:p>
                      <a:endParaRPr sz="2600"/>
                    </a:p>
                  </a:txBody>
                  <a:tcPr marL="0" marR="0" marT="0" marB="0"/>
                </a:tc>
                <a:tc>
                  <a:txBody>
                    <a:bodyPr/>
                    <a:lstStyle/>
                    <a:p>
                      <a:pPr indent="0" algn="just">
                        <a:spcAft>
                          <a:spcPts val="210"/>
                        </a:spcAft>
                      </a:pPr>
                      <a:r>
                        <a:rPr lang="vi" sz="850">
                          <a:latin typeface="Times New Roman"/>
                        </a:rPr>
                        <a:t>Chuyên</a:t>
                      </a:r>
                    </a:p>
                    <a:p>
                      <a:pPr marL="127000" indent="0"/>
                      <a:r>
                        <a:rPr lang="vi" sz="850">
                          <a:latin typeface="Times New Roman"/>
                        </a:rPr>
                        <a:t>viên</a:t>
                      </a:r>
                    </a:p>
                  </a:txBody>
                  <a:tcPr marL="0" marR="0" marT="0" marB="0" anchor="ctr"/>
                </a:tc>
                <a:tc>
                  <a:txBody>
                    <a:bodyPr/>
                    <a:lstStyle/>
                    <a:p>
                      <a:pPr indent="0"/>
                      <a:r>
                        <a:rPr lang="vi" sz="850">
                          <a:latin typeface="Times New Roman"/>
                        </a:rPr>
                        <a:t>01.003</a:t>
                      </a:r>
                    </a:p>
                  </a:txBody>
                  <a:tcPr marL="0" marR="0" marT="0" marB="0" anchor="ctr"/>
                </a:tc>
                <a:tc>
                  <a:txBody>
                    <a:bodyPr/>
                    <a:lstStyle/>
                    <a:p>
                      <a:pPr indent="0"/>
                      <a:r>
                        <a:rPr lang="vi" sz="850">
                          <a:latin typeface="Times New Roman"/>
                        </a:rPr>
                        <a:t>0349486731</a:t>
                      </a:r>
                    </a:p>
                  </a:txBody>
                  <a:tcPr marL="0" marR="0" marT="0" marB="0" anchor="ctr"/>
                </a:tc>
                <a:tc>
                  <a:txBody>
                    <a:bodyPr/>
                    <a:lstStyle/>
                    <a:p>
                      <a:endParaRPr sz="2600"/>
                    </a:p>
                  </a:txBody>
                  <a:tcPr marL="0" marR="0" marT="0" marB="0"/>
                </a:tc>
              </a:tr>
            </a:tbl>
          </a:graphicData>
        </a:graphic>
      </p:graphicFrame>
      <p:sp>
        <p:nvSpPr>
          <p:cNvPr id="3" name="Rectangle 2"/>
          <p:cNvSpPr/>
          <p:nvPr/>
        </p:nvSpPr>
        <p:spPr>
          <a:xfrm>
            <a:off x="429768" y="1505712"/>
            <a:ext cx="9915144" cy="283464"/>
          </a:xfrm>
          <a:prstGeom prst="rect">
            <a:avLst/>
          </a:prstGeom>
        </p:spPr>
        <p:txBody>
          <a:bodyPr lIns="0" tIns="0" rIns="0" bIns="0">
            <a:noAutofit/>
          </a:bodyPr>
          <a:lstStyle/>
          <a:p>
            <a:pPr indent="0" algn="just">
              <a:lnSpc>
                <a:spcPts val="1032"/>
              </a:lnSpc>
            </a:pPr>
            <a:r>
              <a:rPr lang="vi" sz="800" b="1">
                <a:latin typeface="Times New Roman"/>
              </a:rPr>
              <a:t>Vị trí việc làm An ninh, an toàn giao thông: 01 chuyên viên, yêu cầu trình độ đại học trở lên chuyên ngành kỹ thuật xây dựng công trình giao thông (chỉ tiêu dành cho người dân tộc thiểu số Jrai, Bahnar ): 00 thí sinh đăng ký dự tuyển</a:t>
            </a:r>
          </a:p>
        </p:txBody>
      </p:sp>
      <p:sp>
        <p:nvSpPr>
          <p:cNvPr id="4" name="Rectangle 3"/>
          <p:cNvSpPr/>
          <p:nvPr/>
        </p:nvSpPr>
        <p:spPr>
          <a:xfrm>
            <a:off x="435864" y="1996440"/>
            <a:ext cx="3493008" cy="1176528"/>
          </a:xfrm>
          <a:prstGeom prst="rect">
            <a:avLst/>
          </a:prstGeom>
        </p:spPr>
        <p:txBody>
          <a:bodyPr lIns="0" tIns="0" rIns="0" bIns="0">
            <a:noAutofit/>
          </a:bodyPr>
          <a:lstStyle/>
          <a:p>
            <a:pPr indent="0">
              <a:spcBef>
                <a:spcPts val="1050"/>
              </a:spcBef>
              <a:spcAft>
                <a:spcPts val="420"/>
              </a:spcAft>
            </a:pPr>
            <a:r>
              <a:rPr lang="vi" sz="800" b="1">
                <a:latin typeface="Times New Roman"/>
              </a:rPr>
              <a:t>Danh sách này gồm có: 10 thí sinh (nhu cầu tuyển 02 chỉ tiêu), trong đó:</a:t>
            </a:r>
          </a:p>
          <a:p>
            <a:pPr indent="0">
              <a:lnSpc>
                <a:spcPts val="1608"/>
              </a:lnSpc>
            </a:pPr>
            <a:r>
              <a:rPr lang="vi" sz="850">
                <a:latin typeface="Times New Roman"/>
              </a:rPr>
              <a:t>+ Có 01 vị trí không có thí sinh đăng ký dự tuyển.</a:t>
            </a:r>
          </a:p>
          <a:p>
            <a:pPr indent="0">
              <a:lnSpc>
                <a:spcPts val="1608"/>
              </a:lnSpc>
            </a:pPr>
            <a:r>
              <a:rPr lang="vi" sz="850">
                <a:latin typeface="Times New Roman"/>
              </a:rPr>
              <a:t>+ Giới tính: 10 Nam, 0 Nữ.</a:t>
            </a:r>
          </a:p>
          <a:p>
            <a:pPr indent="0">
              <a:lnSpc>
                <a:spcPts val="1608"/>
              </a:lnSpc>
            </a:pPr>
            <a:r>
              <a:rPr lang="vi" sz="850">
                <a:latin typeface="Times New Roman"/>
              </a:rPr>
              <a:t>+ Dân tộc: 10 Kinh; 0 Jrai, Bahnar; 0 Khác.</a:t>
            </a:r>
          </a:p>
          <a:p>
            <a:pPr indent="0">
              <a:lnSpc>
                <a:spcPts val="1608"/>
              </a:lnSpc>
            </a:pPr>
            <a:r>
              <a:rPr lang="vi" sz="850">
                <a:latin typeface="Times New Roman"/>
              </a:rPr>
              <a:t>+ Trình độ chuyên môn: 01 Thạc sĩ, 09 Đại học.</a:t>
            </a:r>
          </a:p>
          <a:p>
            <a:pPr indent="0">
              <a:lnSpc>
                <a:spcPts val="1608"/>
              </a:lnSpc>
            </a:pPr>
            <a:r>
              <a:rPr lang="vi" sz="850">
                <a:latin typeface="Times New Roman"/>
              </a:rPr>
              <a:t>+ Nguồn tuyển: 06 trong tỉnh, 04 ngoài tỉnh.</a:t>
            </a:r>
          </a:p>
        </p:txBody>
      </p:sp>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935</Words>
  <Application>Microsoft Office PowerPoint</Application>
  <PresentationFormat>Custom</PresentationFormat>
  <Paragraphs>301</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Times New Roman</vt:lpstr>
      <vt:lpstr>Office Theme</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Admin</cp:lastModifiedBy>
  <cp:revision>1</cp:revision>
  <dcterms:modified xsi:type="dcterms:W3CDTF">2024-05-13T10:09:11Z</dcterms:modified>
</cp:coreProperties>
</file>